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8" r:id="rId2"/>
    <p:sldId id="261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9" r:id="rId22"/>
  </p:sldIdLst>
  <p:sldSz cx="12192000" cy="6858000"/>
  <p:notesSz cx="7315200" cy="96012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A0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/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/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20CF4-CB80-4090-A0BB-54D6A0C4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2C46E-39E6-4CB3-BE0B-7E96CA31E9E5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9B6AE-FCD8-49C5-B6A3-5334D57C0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E9CF-B76A-47F7-BBE5-A8E9DB8D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B665-7C25-445B-8FC0-CD8F79D97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07140E-45E4-4240-AC24-8DF7A3D9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471F-EDAE-4DBD-83DC-1EECE75B2AB1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03613B-3FCB-4024-9072-77D9B390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CAA988-87E3-430F-8A63-237BFB11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F26A-0DC5-400A-B3D4-D30C8DCA8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5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/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9B550-9626-4728-B335-8626B751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1B77-1EBA-4906-BA9B-A00C7E075A08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A13AB-368F-492A-84F3-68ABB70C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0FC49-F99A-4599-96CB-3528340E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F63B-74A3-4B3B-826B-C6175729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00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58DE13-CE9E-42C2-9C3D-2B3ADB7CE8C4}"/>
              </a:ext>
            </a:extLst>
          </p:cNvPr>
          <p:cNvSpPr txBox="1"/>
          <p:nvPr/>
        </p:nvSpPr>
        <p:spPr>
          <a:xfrm>
            <a:off x="836613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0F349-B865-49EC-B861-A27F2A7F3351}"/>
              </a:ext>
            </a:extLst>
          </p:cNvPr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/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77A19DD-D717-4621-A5E2-4FD3F282E7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83E8-9AFD-4238-998E-4036BED21BF1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E9C76E-ACEC-4D0F-B589-24D2625023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919A83-73F7-4743-B6F2-C2932DC710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46D0-89D6-4D8D-82BA-2E6FCB83F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6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/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C30B-825D-4E66-8894-BCDBCC47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C7C1-E6B6-4135-AE3C-AACBE2ED4DEB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CEB78-C736-4F7C-ACA9-6A75AE65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D52EA-6400-47E1-A87B-A7C210FF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5109-7199-4EB2-BCC7-57CCF5B8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40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862F60-DC8F-4A01-B35A-18C8C30166D4}"/>
              </a:ext>
            </a:extLst>
          </p:cNvPr>
          <p:cNvSpPr txBox="1"/>
          <p:nvPr/>
        </p:nvSpPr>
        <p:spPr>
          <a:xfrm>
            <a:off x="836613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B2AF0-87FC-4E33-978A-288E3FC68C3E}"/>
              </a:ext>
            </a:extLst>
          </p:cNvPr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/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anchor="b"/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73A586-CA61-4316-9BEC-0753C83DBE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AA0F-AFA2-4AD1-9FF7-214C127C467A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C73360-027A-4781-B9B2-128931F828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435BAE-7D63-4292-8DB5-C874762D6E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3C2A-C7C5-43B2-8F32-02CDCD80E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6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anchor="b"/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ECCB89-4E16-4B61-98FC-21C64BE4BD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6E27A-1AB0-4162-91E7-1A37D0AC141E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748139-83EE-4192-9930-2F91B4CC25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844696-1553-46C5-93CE-B79F2103C5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23B6-2A1F-4756-8A89-8CD5187FC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5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EE06F-5AAC-490C-A99F-37876FAD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FBDB3-CA1D-441C-B989-7E4039D54F23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D9789-4952-4FA2-8176-C6D4B9E7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2FD38-719B-44E7-A0CD-A36D3358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58005-992D-4C70-B346-3674649E9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5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E5AF-2CCD-4890-A23F-31EF14C9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E0AF-2630-4E43-904D-A5A6D2BBD018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301F6-9CC0-4C14-8BBE-D6FE99A13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EBDD4-0308-481C-9B85-E31BE6F6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35BE-90AD-4218-9703-E7ECCA799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6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6BD14-AC37-48E4-94A4-CB26A0819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7F530-1C4A-470A-AB56-80CFC28C79E8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078C9-D646-4693-B5DB-EF10675F2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DFD78-821D-4037-AE5C-73004CAF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3B4B-12EE-4367-B3DC-7AE5D084E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0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/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D287D-609E-4251-8894-9970FAF0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AB2B3-C65D-4EDE-A2BE-F3CDAB4FB663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4B3A6-07CB-45E5-8ECE-137EB6BC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1C527-A9FC-4FBC-BD74-A2415190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6A16-E27A-43F7-A493-04FBE362F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3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2F7C8F-42FB-4133-8FE1-3BAA8CBCB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9B41-A4D6-4AA4-9F05-E885CF429997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E29AB6-C9E9-491E-B0FF-A2549A08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254C03-AFEB-436C-BCEB-10C41905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E1B6-0137-44AC-84F0-CF2607641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C35E79-3447-40FA-A027-FE6F3170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BB773-3C26-4ED9-ABD2-912D66E75FFA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962CBAE-22F3-461B-B53D-91D0052A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3334B2-020E-4631-81C5-5F05E07C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A8E0-07B8-4309-9E49-107AB6E99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9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59B8276-3E49-4FBC-80FD-F13DCBE5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D8D02-E5D8-4BD3-8BB7-28E196D021DC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5ACB3A-DB92-4D8D-A93D-1AE6B447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383601-A86D-46A6-B862-3225F00E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732B8-F37D-4815-A228-A65435771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8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D5E712-68AF-4620-B972-EF46D472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4B84-ECE4-4225-A193-15AA75B231EA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53D93B-2282-44CF-98E8-DAA05EE3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58FCCF-42BC-499A-9A64-EFACC146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4E21-F45C-4088-A2D4-196C3D9B3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1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939B40-0DA3-41D7-A213-40EFA0B3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318F-0A89-4A69-954B-BCA3D7CB4346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240890-2B50-46F9-B6D1-8D5CF8E4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B299FA-B124-4B70-A53D-E483B3D3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5CA9D-8F6D-442C-A6BC-04442C7DA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3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9D29-BFDB-4ABC-866E-472CF7FD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9213" y="5883275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2922-5426-4CF9-AA8C-855A7EB5A86C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8E470-4D95-4F5E-8EFB-2E4C27C3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3" y="5883275"/>
            <a:ext cx="5105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5FA28-D746-415A-8B60-55580734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2613" y="5883275"/>
            <a:ext cx="3222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71B04-8BD3-4DAD-B1FD-B651E3835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5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8F3516-9BB7-48AC-9F56-FFF49983C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6E5B1-30C7-468E-834B-5F0380F89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3" y="2667000"/>
            <a:ext cx="99060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32521-29AE-423D-A748-2D24A4AC5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7613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 dirty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ACA6FB1-72E2-4706-99BA-7521C8BADC4A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11646-1B2F-4D3D-80D9-7EB549B68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1" i="0" dirty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372B6-4F93-456F-B5EC-0E2880FAA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 dirty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BC3E3BF-DE5B-4208-B3DA-3AEA3268A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85" r:id="rId9"/>
    <p:sldLayoutId id="2147483679" r:id="rId10"/>
    <p:sldLayoutId id="2147483680" r:id="rId11"/>
    <p:sldLayoutId id="2147483686" r:id="rId12"/>
    <p:sldLayoutId id="2147483681" r:id="rId13"/>
    <p:sldLayoutId id="2147483687" r:id="rId14"/>
    <p:sldLayoutId id="2147483682" r:id="rId15"/>
    <p:sldLayoutId id="2147483683" r:id="rId16"/>
    <p:sldLayoutId id="2147483684" r:id="rId1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kss.r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kss.rs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D4566F-B118-40EE-A241-4E5AB23F5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5" y="5353236"/>
            <a:ext cx="10294069" cy="1233996"/>
          </a:xfrm>
        </p:spPr>
        <p:txBody>
          <a:bodyPr>
            <a:noAutofit/>
          </a:bodyPr>
          <a:lstStyle/>
          <a:p>
            <a:pPr algn="l" fontAlgn="auto">
              <a:lnSpc>
                <a:spcPct val="80000"/>
              </a:lnSpc>
              <a:buFont typeface="Arial"/>
              <a:buNone/>
              <a:defRPr/>
            </a:pPr>
            <a:r>
              <a:rPr lang="sr-Cyrl-R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КОШАРКАШКИ САВЕЗ СРБИЈЕ</a:t>
            </a:r>
          </a:p>
          <a:p>
            <a:pPr algn="l" fontAlgn="auto">
              <a:lnSpc>
                <a:spcPct val="80000"/>
              </a:lnSpc>
              <a:buFont typeface="Arial"/>
              <a:buNone/>
              <a:defRPr/>
            </a:pPr>
            <a:r>
              <a:rPr lang="sr-Cyrl-R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Београд</a:t>
            </a:r>
          </a:p>
          <a:p>
            <a:pPr algn="l" fontAlgn="auto">
              <a:lnSpc>
                <a:spcPct val="80000"/>
              </a:lnSpc>
              <a:buFont typeface="Arial"/>
              <a:buNone/>
              <a:defRPr/>
            </a:pPr>
            <a:r>
              <a:rPr lang="sr-Cyrl-R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Сазонова 83</a:t>
            </a:r>
          </a:p>
          <a:p>
            <a:pPr algn="l" fontAlgn="auto">
              <a:lnSpc>
                <a:spcPct val="80000"/>
              </a:lnSpc>
              <a:buFont typeface="Arial"/>
              <a:buNone/>
              <a:defRPr/>
            </a:pPr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www.kss.rs</a:t>
            </a:r>
            <a:endParaRPr lang="sr-Cyrl-R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auto">
              <a:lnSpc>
                <a:spcPct val="80000"/>
              </a:lnSpc>
              <a:buFont typeface="Arial"/>
              <a:buNone/>
              <a:defRPr/>
            </a:pPr>
            <a:r>
              <a:rPr lang="sr-Cyrl-R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Комисија за такмичење</a:t>
            </a:r>
          </a:p>
          <a:p>
            <a:pPr algn="l" fontAlgn="auto">
              <a:lnSpc>
                <a:spcPct val="80000"/>
              </a:lnSpc>
              <a:buFont typeface="Arial"/>
              <a:buNone/>
              <a:defRPr/>
            </a:pPr>
            <a:r>
              <a:rPr lang="sr-Cyrl-R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Судијска комисија  КТ КСС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05EA6-0DB8-4FB7-B884-2C9CBD280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F74F39-21AC-4587-8259-091ACC5D541D}"/>
              </a:ext>
            </a:extLst>
          </p:cNvPr>
          <p:cNvSpPr/>
          <p:nvPr/>
        </p:nvSpPr>
        <p:spPr>
          <a:xfrm>
            <a:off x="9525000" y="-1"/>
            <a:ext cx="2667000" cy="6858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02B670-8F0F-4DE1-B4BD-C6D40A717FB2}"/>
              </a:ext>
            </a:extLst>
          </p:cNvPr>
          <p:cNvSpPr/>
          <p:nvPr/>
        </p:nvSpPr>
        <p:spPr>
          <a:xfrm>
            <a:off x="0" y="0"/>
            <a:ext cx="2667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18C89-6360-449E-91FF-8930F62A31B8}"/>
              </a:ext>
            </a:extLst>
          </p:cNvPr>
          <p:cNvSpPr txBox="1"/>
          <p:nvPr/>
        </p:nvSpPr>
        <p:spPr>
          <a:xfrm>
            <a:off x="133165" y="5467350"/>
            <a:ext cx="3067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КОШАРКАШКИ САВЕЗ СРБИЈЕ</a:t>
            </a:r>
          </a:p>
          <a:p>
            <a:pPr marL="0" marR="0" lvl="0" indent="0" algn="l" defTabSz="457200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Београд</a:t>
            </a:r>
          </a:p>
          <a:p>
            <a:pPr marL="0" marR="0" lvl="0" indent="0" algn="l" defTabSz="457200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Сазонова 83</a:t>
            </a:r>
          </a:p>
          <a:p>
            <a:pPr marL="0" marR="0" lvl="0" indent="0" algn="l" defTabSz="457200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www.kss.rs</a:t>
            </a:r>
            <a:endParaRPr kumimoji="0" lang="sr-Cyrl-R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Комисија за такмичење</a:t>
            </a:r>
          </a:p>
          <a:p>
            <a:pPr marL="0" marR="0" lvl="0" indent="0" algn="l" defTabSz="457200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Судијска комисија  КТ КСС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Avgust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208840"/>
            <a:ext cx="8536799" cy="63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sr-Latn-C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lang="en-GB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. 29 – 24 se</a:t>
            </a:r>
            <a:r>
              <a:rPr lang="sr-Latn-C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kunde</a:t>
            </a:r>
            <a:r>
              <a:rPr lang="en-U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/ </a:t>
            </a:r>
            <a:r>
              <a:rPr lang="sr-Latn-C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2</a:t>
            </a:r>
            <a:r>
              <a:rPr lang="en-GB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</a:t>
            </a:r>
            <a:endParaRPr lang="en-GB" b="1" cap="small" dirty="0"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846161" y="1811969"/>
            <a:ext cx="8499679" cy="4842617"/>
            <a:chOff x="1956753" y="1811969"/>
            <a:chExt cx="8499679" cy="4842617"/>
          </a:xfrm>
        </p:grpSpPr>
        <p:sp>
          <p:nvSpPr>
            <p:cNvPr id="7" name="Rectángulo redondeado 7">
              <a:extLst>
                <a:ext uri="{FF2B5EF4-FFF2-40B4-BE49-F238E27FC236}">
                  <a16:creationId xmlns:a16="http://schemas.microsoft.com/office/drawing/2014/main" id="{8351A9AD-3374-1643-BC44-38874479D4B7}"/>
                </a:ext>
              </a:extLst>
            </p:cNvPr>
            <p:cNvSpPr/>
            <p:nvPr/>
          </p:nvSpPr>
          <p:spPr>
            <a:xfrm>
              <a:off x="1989025" y="1811969"/>
              <a:ext cx="8467407" cy="479130"/>
            </a:xfrm>
            <a:prstGeom prst="roundRect">
              <a:avLst/>
            </a:prstGeom>
            <a:ln w="57150">
              <a:solidFill>
                <a:srgbClr val="8C0A3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sr-Latn-CS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POSLEDNJA </a:t>
              </a:r>
              <a:r>
                <a:rPr lang="en-GB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2 MINUT</a:t>
              </a:r>
              <a:r>
                <a:rPr lang="sr-Latn-CS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A ČETVRTE</a:t>
              </a:r>
              <a:r>
                <a:rPr lang="en-GB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r-Latn-CS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ČETVRTINE</a:t>
              </a:r>
              <a:r>
                <a:rPr lang="en-GB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r-Latn-CS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ILI</a:t>
              </a:r>
              <a:r>
                <a:rPr lang="en-GB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r-Latn-CS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PRODUŽETKA</a:t>
              </a:r>
              <a:endParaRPr lang="en-GB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ángulo redondeado 8">
              <a:extLst>
                <a:ext uri="{FF2B5EF4-FFF2-40B4-BE49-F238E27FC236}">
                  <a16:creationId xmlns:a16="http://schemas.microsoft.com/office/drawing/2014/main" id="{6717F8EA-290C-C249-A2EA-F1E2BA1DB4C1}"/>
                </a:ext>
              </a:extLst>
            </p:cNvPr>
            <p:cNvSpPr/>
            <p:nvPr/>
          </p:nvSpPr>
          <p:spPr>
            <a:xfrm>
              <a:off x="4739761" y="2569778"/>
              <a:ext cx="5716671" cy="1615625"/>
            </a:xfrm>
            <a:prstGeom prst="roundRect">
              <a:avLst/>
            </a:prstGeom>
            <a:solidFill>
              <a:srgbClr val="8C0A32"/>
            </a:solidFill>
            <a:ln w="57150">
              <a:solidFill>
                <a:srgbClr val="8C0A3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sr-Latn-CS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TRENER uz ubacivanje u zadnjem polju ODLUČUJE POSLE NJEGOVOG TAJM-AUTA</a:t>
              </a:r>
              <a:r>
                <a:rPr lang="en-GB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r-Latn-CS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GDE se IGRA NASTAVLJA</a:t>
              </a:r>
              <a:endPara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Imagen 24">
              <a:extLst>
                <a:ext uri="{FF2B5EF4-FFF2-40B4-BE49-F238E27FC236}">
                  <a16:creationId xmlns:a16="http://schemas.microsoft.com/office/drawing/2014/main" id="{DF8AEF21-CE54-1647-B6A1-FDE9D625F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6753" y="2531805"/>
              <a:ext cx="2434672" cy="16231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Group 26"/>
            <p:cNvGrpSpPr/>
            <p:nvPr/>
          </p:nvGrpSpPr>
          <p:grpSpPr>
            <a:xfrm>
              <a:off x="1956753" y="4481390"/>
              <a:ext cx="2796726" cy="2162438"/>
              <a:chOff x="504471" y="4545936"/>
              <a:chExt cx="2796726" cy="2162438"/>
            </a:xfrm>
          </p:grpSpPr>
          <p:pic>
            <p:nvPicPr>
              <p:cNvPr id="16" name="Imagen 13">
                <a:extLst>
                  <a:ext uri="{FF2B5EF4-FFF2-40B4-BE49-F238E27FC236}">
                    <a16:creationId xmlns:a16="http://schemas.microsoft.com/office/drawing/2014/main" id="{D68DF822-9A97-6E4B-8BA9-B854B7E0E396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471" y="4902888"/>
                <a:ext cx="2796726" cy="1805486"/>
              </a:xfrm>
              <a:prstGeom prst="rect">
                <a:avLst/>
              </a:prstGeom>
              <a:noFill/>
            </p:spPr>
          </p:pic>
          <p:sp>
            <p:nvSpPr>
              <p:cNvPr id="17" name="AutoShape 96">
                <a:extLst>
                  <a:ext uri="{FF2B5EF4-FFF2-40B4-BE49-F238E27FC236}">
                    <a16:creationId xmlns:a16="http://schemas.microsoft.com/office/drawing/2014/main" id="{6E8BAFCC-1B92-CB45-BEA9-A53DCF5489F9}"/>
                  </a:ext>
                </a:extLst>
              </p:cNvPr>
              <p:cNvSpPr>
                <a:spLocks noChangeAspect="1" noEditPoints="1" noChangeArrowheads="1" noChangeShapeType="1" noTextEdit="1"/>
              </p:cNvSpPr>
              <p:nvPr/>
            </p:nvSpPr>
            <p:spPr bwMode="auto">
              <a:xfrm>
                <a:off x="513394" y="4545936"/>
                <a:ext cx="691515" cy="565087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38100">
                <a:solidFill>
                  <a:srgbClr val="A5A5A5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GB" sz="2800" dirty="0">
                    <a:solidFill>
                      <a:srgbClr val="FF0000"/>
                    </a:solidFill>
                    <a:effectLst/>
                    <a:latin typeface="Fiba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endParaRPr lang="es-ES" sz="1100" dirty="0">
                  <a:solidFill>
                    <a:srgbClr val="000000"/>
                  </a:solidFill>
                  <a:effectLst/>
                  <a:latin typeface="Univers LT Std 57 Cn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utoShape 100">
                <a:extLst>
                  <a:ext uri="{FF2B5EF4-FFF2-40B4-BE49-F238E27FC236}">
                    <a16:creationId xmlns:a16="http://schemas.microsoft.com/office/drawing/2014/main" id="{1CFB017B-66BA-BC49-A3D2-A0C429E22D74}"/>
                  </a:ext>
                </a:extLst>
              </p:cNvPr>
              <p:cNvSpPr>
                <a:spLocks noChangeAspect="1" noEditPoints="1" noChangeArrowheads="1" noChangeShapeType="1" noTextEdit="1"/>
              </p:cNvSpPr>
              <p:nvPr/>
            </p:nvSpPr>
            <p:spPr bwMode="auto">
              <a:xfrm>
                <a:off x="1496230" y="5337025"/>
                <a:ext cx="836930" cy="434975"/>
              </a:xfrm>
              <a:prstGeom prst="rightArrow">
                <a:avLst>
                  <a:gd name="adj1" fmla="val 43028"/>
                  <a:gd name="adj2" fmla="val 524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600"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anose="02020603050405020304" pitchFamily="18" charset="0"/>
                    <a:cs typeface="Arial" pitchFamily="34" charset="0"/>
                  </a:rPr>
                  <a:t>P</a:t>
                </a:r>
                <a:r>
                  <a:rPr lang="sr-Latn-CS" sz="600"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anose="02020603050405020304" pitchFamily="18" charset="0"/>
                    <a:cs typeface="Arial" pitchFamily="34" charset="0"/>
                  </a:rPr>
                  <a:t>RAVAC IGRE</a:t>
                </a:r>
                <a:endParaRPr lang="es-ES" sz="600">
                  <a:solidFill>
                    <a:srgbClr val="000000"/>
                  </a:solidFill>
                  <a:effectLst/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endParaRPr>
              </a:p>
            </p:txBody>
          </p:sp>
          <p:sp>
            <p:nvSpPr>
              <p:cNvPr id="19" name="Rectángulo redondeado 9">
                <a:extLst>
                  <a:ext uri="{FF2B5EF4-FFF2-40B4-BE49-F238E27FC236}">
                    <a16:creationId xmlns:a16="http://schemas.microsoft.com/office/drawing/2014/main" id="{073ABFF0-A852-0F4F-A94D-E81D0EA78038}"/>
                  </a:ext>
                </a:extLst>
              </p:cNvPr>
              <p:cNvSpPr/>
              <p:nvPr/>
            </p:nvSpPr>
            <p:spPr>
              <a:xfrm>
                <a:off x="671403" y="6038139"/>
                <a:ext cx="1221943" cy="404096"/>
              </a:xfrm>
              <a:prstGeom prst="roundRect">
                <a:avLst/>
              </a:prstGeom>
              <a:ln w="57150">
                <a:solidFill>
                  <a:srgbClr val="8C0A3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sr-Latn-CS" sz="10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ZADNJE POLJE</a:t>
                </a:r>
                <a:endParaRPr lang="en-GB" sz="1000" dirty="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27"/>
            <p:cNvGrpSpPr/>
            <p:nvPr/>
          </p:nvGrpSpPr>
          <p:grpSpPr>
            <a:xfrm>
              <a:off x="7642823" y="4484406"/>
              <a:ext cx="2796726" cy="2170180"/>
              <a:chOff x="5674174" y="4538194"/>
              <a:chExt cx="2796726" cy="2170180"/>
            </a:xfrm>
          </p:grpSpPr>
          <p:pic>
            <p:nvPicPr>
              <p:cNvPr id="12" name="Imagen 18">
                <a:extLst>
                  <a:ext uri="{FF2B5EF4-FFF2-40B4-BE49-F238E27FC236}">
                    <a16:creationId xmlns:a16="http://schemas.microsoft.com/office/drawing/2014/main" id="{0801A55B-CB15-CD4D-A83C-898B6F6EA0C5}"/>
                  </a:ext>
                </a:extLst>
              </p:cNvPr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4174" y="4935951"/>
                <a:ext cx="2796726" cy="1772423"/>
              </a:xfrm>
              <a:prstGeom prst="rect">
                <a:avLst/>
              </a:prstGeom>
              <a:noFill/>
            </p:spPr>
          </p:pic>
          <p:sp>
            <p:nvSpPr>
              <p:cNvPr id="13" name="AutoShape 100">
                <a:extLst>
                  <a:ext uri="{FF2B5EF4-FFF2-40B4-BE49-F238E27FC236}">
                    <a16:creationId xmlns:a16="http://schemas.microsoft.com/office/drawing/2014/main" id="{362B62AB-FB90-964D-B062-4D1FB05F5296}"/>
                  </a:ext>
                </a:extLst>
              </p:cNvPr>
              <p:cNvSpPr>
                <a:spLocks noChangeAspect="1" noEditPoints="1" noChangeArrowheads="1" noChangeShapeType="1" noTextEdit="1"/>
              </p:cNvSpPr>
              <p:nvPr/>
            </p:nvSpPr>
            <p:spPr bwMode="auto">
              <a:xfrm>
                <a:off x="6654072" y="5337025"/>
                <a:ext cx="836930" cy="434975"/>
              </a:xfrm>
              <a:prstGeom prst="rightArrow">
                <a:avLst>
                  <a:gd name="adj1" fmla="val 43028"/>
                  <a:gd name="adj2" fmla="val 524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sr-Latn-CS" sz="600"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anose="02020603050405020304" pitchFamily="18" charset="0"/>
                    <a:cs typeface="Arial" pitchFamily="34" charset="0"/>
                  </a:rPr>
                  <a:t>PRAVAC IGRE</a:t>
                </a:r>
                <a:endParaRPr lang="es-ES" sz="600">
                  <a:solidFill>
                    <a:srgbClr val="000000"/>
                  </a:solidFill>
                  <a:effectLst/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endParaRPr>
              </a:p>
            </p:txBody>
          </p:sp>
          <p:sp>
            <p:nvSpPr>
              <p:cNvPr id="14" name="AutoShape 85">
                <a:extLst>
                  <a:ext uri="{FF2B5EF4-FFF2-40B4-BE49-F238E27FC236}">
                    <a16:creationId xmlns:a16="http://schemas.microsoft.com/office/drawing/2014/main" id="{A56D1CDC-8C32-C84C-A07D-360303DA8175}"/>
                  </a:ext>
                </a:extLst>
              </p:cNvPr>
              <p:cNvSpPr>
                <a:spLocks noChangeAspect="1" noEditPoints="1" noChangeArrowheads="1" noChangeShapeType="1" noTextEdit="1"/>
              </p:cNvSpPr>
              <p:nvPr/>
            </p:nvSpPr>
            <p:spPr bwMode="auto">
              <a:xfrm>
                <a:off x="7779385" y="4538194"/>
                <a:ext cx="691515" cy="565087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38100">
                <a:solidFill>
                  <a:srgbClr val="A5A5A5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GB" sz="2800" dirty="0">
                    <a:solidFill>
                      <a:srgbClr val="FF0000"/>
                    </a:solidFill>
                    <a:effectLst/>
                    <a:latin typeface="Fiba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es-ES" sz="1100" dirty="0">
                  <a:solidFill>
                    <a:srgbClr val="000000"/>
                  </a:solidFill>
                  <a:effectLst/>
                  <a:latin typeface="Univers LT Std 57 Cn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ángulo redondeado 10">
                <a:extLst>
                  <a:ext uri="{FF2B5EF4-FFF2-40B4-BE49-F238E27FC236}">
                    <a16:creationId xmlns:a16="http://schemas.microsoft.com/office/drawing/2014/main" id="{82DC495E-8458-4646-A0D6-578887F2D253}"/>
                  </a:ext>
                </a:extLst>
              </p:cNvPr>
              <p:cNvSpPr/>
              <p:nvPr/>
            </p:nvSpPr>
            <p:spPr>
              <a:xfrm>
                <a:off x="7035501" y="6038140"/>
                <a:ext cx="1273921" cy="404096"/>
              </a:xfrm>
              <a:prstGeom prst="roundRect">
                <a:avLst/>
              </a:prstGeom>
              <a:ln w="57150">
                <a:solidFill>
                  <a:srgbClr val="8C0A3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sr-Latn-CS" sz="10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PREDNJE POLJE</a:t>
                </a:r>
                <a:endParaRPr lang="en-GB" sz="1000" dirty="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9381008" y="4891751"/>
            <a:ext cx="288383" cy="287936"/>
            <a:chOff x="9381008" y="4891751"/>
            <a:chExt cx="288383" cy="287936"/>
          </a:xfrm>
        </p:grpSpPr>
        <p:cxnSp>
          <p:nvCxnSpPr>
            <p:cNvPr id="23" name="Conector recto 20">
              <a:extLst>
                <a:ext uri="{FF2B5EF4-FFF2-40B4-BE49-F238E27FC236}">
                  <a16:creationId xmlns:a16="http://schemas.microsoft.com/office/drawing/2014/main" id="{FB731E18-7834-7F4B-BD89-F0AFE80E94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25200" y="5004201"/>
              <a:ext cx="0" cy="6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Marco 25">
              <a:extLst>
                <a:ext uri="{FF2B5EF4-FFF2-40B4-BE49-F238E27FC236}">
                  <a16:creationId xmlns:a16="http://schemas.microsoft.com/office/drawing/2014/main" id="{780186AF-A08B-E74F-9619-8A8BAFF5B204}"/>
                </a:ext>
              </a:extLst>
            </p:cNvPr>
            <p:cNvSpPr/>
            <p:nvPr/>
          </p:nvSpPr>
          <p:spPr>
            <a:xfrm>
              <a:off x="9381008" y="4891751"/>
              <a:ext cx="288383" cy="287936"/>
            </a:xfrm>
            <a:prstGeom prst="frame">
              <a:avLst/>
            </a:prstGeom>
            <a:solidFill>
              <a:srgbClr val="8C0A3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2C334ED6-8685-4BC2-AD2A-5E33A2484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Avgust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208840"/>
            <a:ext cx="8536799" cy="63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sr-Latn-C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lang="en-GB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. 29 – 24 se</a:t>
            </a:r>
            <a:r>
              <a:rPr lang="sr-Latn-C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kunde</a:t>
            </a:r>
            <a:r>
              <a:rPr lang="en-U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/ </a:t>
            </a:r>
            <a:r>
              <a:rPr lang="sr-Latn-C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3</a:t>
            </a:r>
            <a:r>
              <a:rPr lang="en-GB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</a:t>
            </a:r>
            <a:endParaRPr lang="en-GB" b="1" cap="small" dirty="0"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069004" y="2071400"/>
            <a:ext cx="8053993" cy="4302429"/>
            <a:chOff x="567125" y="2243523"/>
            <a:chExt cx="8053993" cy="4302429"/>
          </a:xfrm>
        </p:grpSpPr>
        <p:grpSp>
          <p:nvGrpSpPr>
            <p:cNvPr id="98" name="Group 97"/>
            <p:cNvGrpSpPr/>
            <p:nvPr/>
          </p:nvGrpSpPr>
          <p:grpSpPr>
            <a:xfrm>
              <a:off x="567125" y="2276046"/>
              <a:ext cx="6283614" cy="4269906"/>
              <a:chOff x="567125" y="2276046"/>
              <a:chExt cx="6283614" cy="4269906"/>
            </a:xfrm>
          </p:grpSpPr>
          <p:sp>
            <p:nvSpPr>
              <p:cNvPr id="99" name="Flecha a la derecha con bandas 11">
                <a:extLst>
                  <a:ext uri="{FF2B5EF4-FFF2-40B4-BE49-F238E27FC236}">
                    <a16:creationId xmlns:a16="http://schemas.microsoft.com/office/drawing/2014/main" id="{B6AC5EB0-EE2C-3C4C-87FE-55B4D5E0BD6C}"/>
                  </a:ext>
                </a:extLst>
              </p:cNvPr>
              <p:cNvSpPr/>
              <p:nvPr/>
            </p:nvSpPr>
            <p:spPr>
              <a:xfrm>
                <a:off x="2337505" y="5895321"/>
                <a:ext cx="4513234" cy="650631"/>
              </a:xfrm>
              <a:prstGeom prst="stripedRightArrow">
                <a:avLst/>
              </a:prstGeom>
              <a:solidFill>
                <a:srgbClr val="8C0A3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sr-Latn-CS">
                    <a:latin typeface="Arial" pitchFamily="34" charset="0"/>
                    <a:cs typeface="Arial" pitchFamily="34" charset="0"/>
                  </a:rPr>
                  <a:t>RAVAC IGRE</a:t>
                </a:r>
                <a:endParaRPr lang="es-ES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0" name="Group 32"/>
              <p:cNvGrpSpPr/>
              <p:nvPr/>
            </p:nvGrpSpPr>
            <p:grpSpPr>
              <a:xfrm>
                <a:off x="1297510" y="3340403"/>
                <a:ext cx="3296612" cy="2284891"/>
                <a:chOff x="1297510" y="3340403"/>
                <a:chExt cx="3296612" cy="2284891"/>
              </a:xfrm>
            </p:grpSpPr>
            <p:pic>
              <p:nvPicPr>
                <p:cNvPr id="106" name="Imagen 7">
                  <a:extLst>
                    <a:ext uri="{FF2B5EF4-FFF2-40B4-BE49-F238E27FC236}">
                      <a16:creationId xmlns:a16="http://schemas.microsoft.com/office/drawing/2014/main" id="{B3D9136A-EDC3-A448-AFE6-D60075AC91B3}"/>
                    </a:ext>
                  </a:extLst>
                </p:cNvPr>
                <p:cNvPicPr/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7510" y="3340403"/>
                  <a:ext cx="3296612" cy="2284891"/>
                </a:xfrm>
                <a:prstGeom prst="rect">
                  <a:avLst/>
                </a:prstGeom>
                <a:noFill/>
                <a:effectLst/>
              </p:spPr>
            </p:pic>
            <p:sp>
              <p:nvSpPr>
                <p:cNvPr id="107" name="Rectángulo 1">
                  <a:extLst>
                    <a:ext uri="{FF2B5EF4-FFF2-40B4-BE49-F238E27FC236}">
                      <a16:creationId xmlns:a16="http://schemas.microsoft.com/office/drawing/2014/main" id="{B4A9FFFA-73E7-DF4B-AE8C-8FDB83AE6FBC}"/>
                    </a:ext>
                  </a:extLst>
                </p:cNvPr>
                <p:cNvSpPr/>
                <p:nvPr/>
              </p:nvSpPr>
              <p:spPr>
                <a:xfrm>
                  <a:off x="1519982" y="3622430"/>
                  <a:ext cx="1394234" cy="1661745"/>
                </a:xfrm>
                <a:prstGeom prst="rect">
                  <a:avLst/>
                </a:prstGeom>
                <a:solidFill>
                  <a:srgbClr val="92D050">
                    <a:alpha val="54510"/>
                  </a:srgb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101" name="Freeform 100"/>
              <p:cNvSpPr/>
              <p:nvPr/>
            </p:nvSpPr>
            <p:spPr>
              <a:xfrm>
                <a:off x="567125" y="2276046"/>
                <a:ext cx="2265626" cy="688127"/>
              </a:xfrm>
              <a:custGeom>
                <a:avLst/>
                <a:gdLst>
                  <a:gd name="connsiteX0" fmla="*/ 0 w 2265626"/>
                  <a:gd name="connsiteY0" fmla="*/ 68813 h 688127"/>
                  <a:gd name="connsiteX1" fmla="*/ 20155 w 2265626"/>
                  <a:gd name="connsiteY1" fmla="*/ 20155 h 688127"/>
                  <a:gd name="connsiteX2" fmla="*/ 68813 w 2265626"/>
                  <a:gd name="connsiteY2" fmla="*/ 0 h 688127"/>
                  <a:gd name="connsiteX3" fmla="*/ 2196813 w 2265626"/>
                  <a:gd name="connsiteY3" fmla="*/ 0 h 688127"/>
                  <a:gd name="connsiteX4" fmla="*/ 2245471 w 2265626"/>
                  <a:gd name="connsiteY4" fmla="*/ 20155 h 688127"/>
                  <a:gd name="connsiteX5" fmla="*/ 2265626 w 2265626"/>
                  <a:gd name="connsiteY5" fmla="*/ 68813 h 688127"/>
                  <a:gd name="connsiteX6" fmla="*/ 2265626 w 2265626"/>
                  <a:gd name="connsiteY6" fmla="*/ 619314 h 688127"/>
                  <a:gd name="connsiteX7" fmla="*/ 2245471 w 2265626"/>
                  <a:gd name="connsiteY7" fmla="*/ 667972 h 688127"/>
                  <a:gd name="connsiteX8" fmla="*/ 2196813 w 2265626"/>
                  <a:gd name="connsiteY8" fmla="*/ 688127 h 688127"/>
                  <a:gd name="connsiteX9" fmla="*/ 68813 w 2265626"/>
                  <a:gd name="connsiteY9" fmla="*/ 688127 h 688127"/>
                  <a:gd name="connsiteX10" fmla="*/ 20155 w 2265626"/>
                  <a:gd name="connsiteY10" fmla="*/ 667972 h 688127"/>
                  <a:gd name="connsiteX11" fmla="*/ 0 w 2265626"/>
                  <a:gd name="connsiteY11" fmla="*/ 619314 h 688127"/>
                  <a:gd name="connsiteX12" fmla="*/ 0 w 2265626"/>
                  <a:gd name="connsiteY12" fmla="*/ 68813 h 68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5626" h="688127">
                    <a:moveTo>
                      <a:pt x="0" y="68813"/>
                    </a:moveTo>
                    <a:cubicBezTo>
                      <a:pt x="0" y="50563"/>
                      <a:pt x="7250" y="33060"/>
                      <a:pt x="20155" y="20155"/>
                    </a:cubicBezTo>
                    <a:cubicBezTo>
                      <a:pt x="33060" y="7250"/>
                      <a:pt x="50563" y="0"/>
                      <a:pt x="68813" y="0"/>
                    </a:cubicBezTo>
                    <a:lnTo>
                      <a:pt x="2196813" y="0"/>
                    </a:lnTo>
                    <a:cubicBezTo>
                      <a:pt x="2215063" y="0"/>
                      <a:pt x="2232566" y="7250"/>
                      <a:pt x="2245471" y="20155"/>
                    </a:cubicBezTo>
                    <a:cubicBezTo>
                      <a:pt x="2258376" y="33060"/>
                      <a:pt x="2265626" y="50563"/>
                      <a:pt x="2265626" y="68813"/>
                    </a:cubicBezTo>
                    <a:lnTo>
                      <a:pt x="2265626" y="619314"/>
                    </a:lnTo>
                    <a:cubicBezTo>
                      <a:pt x="2265626" y="637564"/>
                      <a:pt x="2258376" y="655067"/>
                      <a:pt x="2245471" y="667972"/>
                    </a:cubicBezTo>
                    <a:cubicBezTo>
                      <a:pt x="2232566" y="680877"/>
                      <a:pt x="2215063" y="688127"/>
                      <a:pt x="2196813" y="688127"/>
                    </a:cubicBezTo>
                    <a:lnTo>
                      <a:pt x="68813" y="688127"/>
                    </a:lnTo>
                    <a:cubicBezTo>
                      <a:pt x="50563" y="688127"/>
                      <a:pt x="33060" y="680877"/>
                      <a:pt x="20155" y="667972"/>
                    </a:cubicBezTo>
                    <a:cubicBezTo>
                      <a:pt x="7250" y="655067"/>
                      <a:pt x="0" y="637564"/>
                      <a:pt x="0" y="619314"/>
                    </a:cubicBezTo>
                    <a:lnTo>
                      <a:pt x="0" y="68813"/>
                    </a:lnTo>
                    <a:close/>
                  </a:path>
                </a:pathLst>
              </a:custGeom>
              <a:solidFill>
                <a:srgbClr val="8C0A3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830" tIns="64605" rIns="86830" bIns="64605" numCol="1" spcCol="1270" anchor="ctr" anchorCtr="0">
                <a:noAutofit/>
              </a:bodyPr>
              <a:lstStyle/>
              <a:p>
                <a:pPr lvl="0" algn="ctr" defTabSz="1555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r-Latn-CS" sz="2000" kern="1200">
                    <a:latin typeface="Arial" pitchFamily="34" charset="0"/>
                    <a:cs typeface="Arial" pitchFamily="34" charset="0"/>
                  </a:rPr>
                  <a:t>Zadnje polje</a:t>
                </a:r>
                <a:endParaRPr lang="en-GB" sz="20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793688" y="2964174"/>
                <a:ext cx="226562" cy="81708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817086"/>
                    </a:lnTo>
                    <a:lnTo>
                      <a:pt x="226562" y="817086"/>
                    </a:lnTo>
                  </a:path>
                </a:pathLst>
              </a:custGeom>
              <a:noFill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3" name="Freeform 102"/>
              <p:cNvSpPr/>
              <p:nvPr/>
            </p:nvSpPr>
            <p:spPr>
              <a:xfrm>
                <a:off x="1020250" y="3214854"/>
                <a:ext cx="1936802" cy="1132813"/>
              </a:xfrm>
              <a:custGeom>
                <a:avLst/>
                <a:gdLst>
                  <a:gd name="connsiteX0" fmla="*/ 0 w 1936802"/>
                  <a:gd name="connsiteY0" fmla="*/ 113281 h 1132813"/>
                  <a:gd name="connsiteX1" fmla="*/ 33179 w 1936802"/>
                  <a:gd name="connsiteY1" fmla="*/ 33179 h 1132813"/>
                  <a:gd name="connsiteX2" fmla="*/ 113281 w 1936802"/>
                  <a:gd name="connsiteY2" fmla="*/ 0 h 1132813"/>
                  <a:gd name="connsiteX3" fmla="*/ 1823521 w 1936802"/>
                  <a:gd name="connsiteY3" fmla="*/ 0 h 1132813"/>
                  <a:gd name="connsiteX4" fmla="*/ 1903623 w 1936802"/>
                  <a:gd name="connsiteY4" fmla="*/ 33179 h 1132813"/>
                  <a:gd name="connsiteX5" fmla="*/ 1936802 w 1936802"/>
                  <a:gd name="connsiteY5" fmla="*/ 113281 h 1132813"/>
                  <a:gd name="connsiteX6" fmla="*/ 1936802 w 1936802"/>
                  <a:gd name="connsiteY6" fmla="*/ 1019532 h 1132813"/>
                  <a:gd name="connsiteX7" fmla="*/ 1903623 w 1936802"/>
                  <a:gd name="connsiteY7" fmla="*/ 1099634 h 1132813"/>
                  <a:gd name="connsiteX8" fmla="*/ 1823521 w 1936802"/>
                  <a:gd name="connsiteY8" fmla="*/ 1132813 h 1132813"/>
                  <a:gd name="connsiteX9" fmla="*/ 113281 w 1936802"/>
                  <a:gd name="connsiteY9" fmla="*/ 1132813 h 1132813"/>
                  <a:gd name="connsiteX10" fmla="*/ 33179 w 1936802"/>
                  <a:gd name="connsiteY10" fmla="*/ 1099634 h 1132813"/>
                  <a:gd name="connsiteX11" fmla="*/ 0 w 1936802"/>
                  <a:gd name="connsiteY11" fmla="*/ 1019532 h 1132813"/>
                  <a:gd name="connsiteX12" fmla="*/ 0 w 1936802"/>
                  <a:gd name="connsiteY12" fmla="*/ 113281 h 113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36802" h="1132813">
                    <a:moveTo>
                      <a:pt x="0" y="113281"/>
                    </a:moveTo>
                    <a:cubicBezTo>
                      <a:pt x="0" y="83237"/>
                      <a:pt x="11935" y="54424"/>
                      <a:pt x="33179" y="33179"/>
                    </a:cubicBezTo>
                    <a:cubicBezTo>
                      <a:pt x="54423" y="11935"/>
                      <a:pt x="83237" y="0"/>
                      <a:pt x="113281" y="0"/>
                    </a:cubicBezTo>
                    <a:lnTo>
                      <a:pt x="1823521" y="0"/>
                    </a:lnTo>
                    <a:cubicBezTo>
                      <a:pt x="1853565" y="0"/>
                      <a:pt x="1882378" y="11935"/>
                      <a:pt x="1903623" y="33179"/>
                    </a:cubicBezTo>
                    <a:cubicBezTo>
                      <a:pt x="1924867" y="54423"/>
                      <a:pt x="1936802" y="83237"/>
                      <a:pt x="1936802" y="113281"/>
                    </a:cubicBezTo>
                    <a:lnTo>
                      <a:pt x="1936802" y="1019532"/>
                    </a:lnTo>
                    <a:cubicBezTo>
                      <a:pt x="1936802" y="1049576"/>
                      <a:pt x="1924867" y="1078389"/>
                      <a:pt x="1903623" y="1099634"/>
                    </a:cubicBezTo>
                    <a:cubicBezTo>
                      <a:pt x="1882379" y="1120878"/>
                      <a:pt x="1853565" y="1132813"/>
                      <a:pt x="1823521" y="1132813"/>
                    </a:cubicBezTo>
                    <a:lnTo>
                      <a:pt x="113281" y="1132813"/>
                    </a:lnTo>
                    <a:cubicBezTo>
                      <a:pt x="83237" y="1132813"/>
                      <a:pt x="54424" y="1120878"/>
                      <a:pt x="33179" y="1099634"/>
                    </a:cubicBezTo>
                    <a:cubicBezTo>
                      <a:pt x="11935" y="1078390"/>
                      <a:pt x="0" y="1049576"/>
                      <a:pt x="0" y="1019532"/>
                    </a:cubicBezTo>
                    <a:lnTo>
                      <a:pt x="0" y="113281"/>
                    </a:lnTo>
                    <a:close/>
                  </a:path>
                </a:pathLst>
              </a:custGeom>
              <a:ln w="57150">
                <a:solidFill>
                  <a:srgbClr val="8C0A32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374" tIns="57309" rIns="69374" bIns="57309" numCol="1" spcCol="1270" anchor="ctr" anchorCtr="0">
                <a:noAutofit/>
              </a:bodyPr>
              <a:lstStyle/>
              <a:p>
                <a:pPr lvl="0" algn="ctr" defTabSz="844550" rtl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sr-Latn-C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Vraćanje</a:t>
                </a:r>
                <a:r>
                  <a:rPr lang="en-U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sata </a:t>
                </a:r>
              </a:p>
              <a:p>
                <a:pPr lvl="0" algn="ctr" defTabSz="844550" rtl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sr-Latn-C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na </a:t>
                </a:r>
                <a:r>
                  <a:rPr lang="en-U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24 se</a:t>
                </a:r>
                <a:r>
                  <a:rPr lang="sr-Latn-C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kunde</a:t>
                </a:r>
                <a:r>
                  <a:rPr lang="en-U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endParaRPr lang="sr-Latn-CS" sz="1200" kern="12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 algn="ctr" defTabSz="844550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r-Latn-C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nakon PROTIVNIČKE</a:t>
                </a:r>
                <a:r>
                  <a:rPr lang="en-U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r-Latn-C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greške</a:t>
                </a:r>
                <a:r>
                  <a:rPr lang="en-U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sr-Latn-CS" sz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prekršaja ili</a:t>
                </a:r>
                <a:r>
                  <a:rPr lang="en-U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r-Latn-C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koša</a:t>
                </a:r>
                <a:endParaRPr lang="en-GB" sz="1200" kern="1200" dirty="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793688" y="2964174"/>
                <a:ext cx="226562" cy="223310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233103"/>
                    </a:lnTo>
                    <a:lnTo>
                      <a:pt x="226562" y="2233103"/>
                    </a:lnTo>
                  </a:path>
                </a:pathLst>
              </a:custGeom>
              <a:noFill/>
              <a:ln w="57150">
                <a:solidFill>
                  <a:srgbClr val="8C0A32"/>
                </a:solidFill>
                <a:prstDash val="sysDash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5" name="Freeform 104"/>
              <p:cNvSpPr/>
              <p:nvPr/>
            </p:nvSpPr>
            <p:spPr>
              <a:xfrm>
                <a:off x="1020250" y="4630870"/>
                <a:ext cx="1812500" cy="1132813"/>
              </a:xfrm>
              <a:custGeom>
                <a:avLst/>
                <a:gdLst>
                  <a:gd name="connsiteX0" fmla="*/ 0 w 1812500"/>
                  <a:gd name="connsiteY0" fmla="*/ 113281 h 1132813"/>
                  <a:gd name="connsiteX1" fmla="*/ 33179 w 1812500"/>
                  <a:gd name="connsiteY1" fmla="*/ 33179 h 1132813"/>
                  <a:gd name="connsiteX2" fmla="*/ 113281 w 1812500"/>
                  <a:gd name="connsiteY2" fmla="*/ 0 h 1132813"/>
                  <a:gd name="connsiteX3" fmla="*/ 1699219 w 1812500"/>
                  <a:gd name="connsiteY3" fmla="*/ 0 h 1132813"/>
                  <a:gd name="connsiteX4" fmla="*/ 1779321 w 1812500"/>
                  <a:gd name="connsiteY4" fmla="*/ 33179 h 1132813"/>
                  <a:gd name="connsiteX5" fmla="*/ 1812500 w 1812500"/>
                  <a:gd name="connsiteY5" fmla="*/ 113281 h 1132813"/>
                  <a:gd name="connsiteX6" fmla="*/ 1812500 w 1812500"/>
                  <a:gd name="connsiteY6" fmla="*/ 1019532 h 1132813"/>
                  <a:gd name="connsiteX7" fmla="*/ 1779321 w 1812500"/>
                  <a:gd name="connsiteY7" fmla="*/ 1099634 h 1132813"/>
                  <a:gd name="connsiteX8" fmla="*/ 1699219 w 1812500"/>
                  <a:gd name="connsiteY8" fmla="*/ 1132813 h 1132813"/>
                  <a:gd name="connsiteX9" fmla="*/ 113281 w 1812500"/>
                  <a:gd name="connsiteY9" fmla="*/ 1132813 h 1132813"/>
                  <a:gd name="connsiteX10" fmla="*/ 33179 w 1812500"/>
                  <a:gd name="connsiteY10" fmla="*/ 1099634 h 1132813"/>
                  <a:gd name="connsiteX11" fmla="*/ 0 w 1812500"/>
                  <a:gd name="connsiteY11" fmla="*/ 1019532 h 1132813"/>
                  <a:gd name="connsiteX12" fmla="*/ 0 w 1812500"/>
                  <a:gd name="connsiteY12" fmla="*/ 113281 h 113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12500" h="1132813">
                    <a:moveTo>
                      <a:pt x="0" y="113281"/>
                    </a:moveTo>
                    <a:cubicBezTo>
                      <a:pt x="0" y="83237"/>
                      <a:pt x="11935" y="54424"/>
                      <a:pt x="33179" y="33179"/>
                    </a:cubicBezTo>
                    <a:cubicBezTo>
                      <a:pt x="54423" y="11935"/>
                      <a:pt x="83237" y="0"/>
                      <a:pt x="113281" y="0"/>
                    </a:cubicBezTo>
                    <a:lnTo>
                      <a:pt x="1699219" y="0"/>
                    </a:lnTo>
                    <a:cubicBezTo>
                      <a:pt x="1729263" y="0"/>
                      <a:pt x="1758076" y="11935"/>
                      <a:pt x="1779321" y="33179"/>
                    </a:cubicBezTo>
                    <a:cubicBezTo>
                      <a:pt x="1800565" y="54423"/>
                      <a:pt x="1812500" y="83237"/>
                      <a:pt x="1812500" y="113281"/>
                    </a:cubicBezTo>
                    <a:lnTo>
                      <a:pt x="1812500" y="1019532"/>
                    </a:lnTo>
                    <a:cubicBezTo>
                      <a:pt x="1812500" y="1049576"/>
                      <a:pt x="1800565" y="1078389"/>
                      <a:pt x="1779321" y="1099634"/>
                    </a:cubicBezTo>
                    <a:cubicBezTo>
                      <a:pt x="1758077" y="1120878"/>
                      <a:pt x="1729263" y="1132813"/>
                      <a:pt x="1699219" y="1132813"/>
                    </a:cubicBezTo>
                    <a:lnTo>
                      <a:pt x="113281" y="1132813"/>
                    </a:lnTo>
                    <a:cubicBezTo>
                      <a:pt x="83237" y="1132813"/>
                      <a:pt x="54424" y="1120878"/>
                      <a:pt x="33179" y="1099634"/>
                    </a:cubicBezTo>
                    <a:cubicBezTo>
                      <a:pt x="11935" y="1078390"/>
                      <a:pt x="0" y="1049576"/>
                      <a:pt x="0" y="1019532"/>
                    </a:cubicBezTo>
                    <a:lnTo>
                      <a:pt x="0" y="113281"/>
                    </a:lnTo>
                    <a:close/>
                  </a:path>
                </a:pathLst>
              </a:custGeom>
              <a:ln w="57150">
                <a:solidFill>
                  <a:srgbClr val="8C0A32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374" tIns="57309" rIns="69374" bIns="57309" numCol="1" spcCol="1270" anchor="ctr" anchorCtr="0">
                <a:noAutofit/>
              </a:bodyPr>
              <a:lstStyle/>
              <a:p>
                <a:pPr lvl="0" algn="ctr" defTabSz="844550" rtl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sr-Latn-C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ema vraćanja</a:t>
                </a:r>
                <a:r>
                  <a:rPr lang="en-U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 sata,</a:t>
                </a:r>
                <a:endParaRPr lang="sr-Latn-CS" sz="1200" kern="12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 algn="ctr" defTabSz="844550" rtl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sr-Latn-C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ako je lopta VAN GRANIČNIH LINIJA ili iz bilo kog drugog razloga</a:t>
                </a:r>
                <a:endParaRPr lang="en-GB" sz="1200" kern="1200" dirty="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4988688" y="2243523"/>
              <a:ext cx="3632430" cy="3562392"/>
              <a:chOff x="4988688" y="2243523"/>
              <a:chExt cx="3632430" cy="3562392"/>
            </a:xfrm>
          </p:grpSpPr>
          <p:grpSp>
            <p:nvGrpSpPr>
              <p:cNvPr id="109" name="Group 37"/>
              <p:cNvGrpSpPr/>
              <p:nvPr/>
            </p:nvGrpSpPr>
            <p:grpSpPr>
              <a:xfrm>
                <a:off x="4988688" y="3340403"/>
                <a:ext cx="3152989" cy="2284891"/>
                <a:chOff x="4988688" y="3340403"/>
                <a:chExt cx="3152989" cy="2284891"/>
              </a:xfrm>
            </p:grpSpPr>
            <p:pic>
              <p:nvPicPr>
                <p:cNvPr id="117" name="Imagen 8">
                  <a:extLst>
                    <a:ext uri="{FF2B5EF4-FFF2-40B4-BE49-F238E27FC236}">
                      <a16:creationId xmlns:a16="http://schemas.microsoft.com/office/drawing/2014/main" id="{4D133260-CF28-C94D-92EA-8CFA573E04FB}"/>
                    </a:ext>
                  </a:extLst>
                </p:cNvPr>
                <p:cNvPicPr/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8688" y="3340403"/>
                  <a:ext cx="3152989" cy="2284891"/>
                </a:xfrm>
                <a:prstGeom prst="rect">
                  <a:avLst/>
                </a:prstGeom>
                <a:noFill/>
                <a:effectLst/>
              </p:spPr>
            </p:pic>
            <p:sp>
              <p:nvSpPr>
                <p:cNvPr id="118" name="Rectángulo 9">
                  <a:extLst>
                    <a:ext uri="{FF2B5EF4-FFF2-40B4-BE49-F238E27FC236}">
                      <a16:creationId xmlns:a16="http://schemas.microsoft.com/office/drawing/2014/main" id="{F0F01844-C4AE-AE47-8BA9-EC74D33FDEDA}"/>
                    </a:ext>
                  </a:extLst>
                </p:cNvPr>
                <p:cNvSpPr/>
                <p:nvPr/>
              </p:nvSpPr>
              <p:spPr>
                <a:xfrm>
                  <a:off x="6544257" y="3622430"/>
                  <a:ext cx="1394234" cy="1661745"/>
                </a:xfrm>
                <a:prstGeom prst="rect">
                  <a:avLst/>
                </a:prstGeom>
                <a:solidFill>
                  <a:srgbClr val="92D050">
                    <a:alpha val="54510"/>
                  </a:srgb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5799475" y="3446944"/>
                <a:ext cx="288383" cy="287936"/>
                <a:chOff x="5799475" y="3446944"/>
                <a:chExt cx="288383" cy="287936"/>
              </a:xfrm>
            </p:grpSpPr>
            <p:cxnSp>
              <p:nvCxnSpPr>
                <p:cNvPr id="115" name="Conector recto 10">
                  <a:extLst>
                    <a:ext uri="{FF2B5EF4-FFF2-40B4-BE49-F238E27FC236}">
                      <a16:creationId xmlns:a16="http://schemas.microsoft.com/office/drawing/2014/main" id="{91462DCC-DFD0-8348-996D-11892AF65A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43666" y="3559393"/>
                  <a:ext cx="0" cy="630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Marco 12">
                  <a:extLst>
                    <a:ext uri="{FF2B5EF4-FFF2-40B4-BE49-F238E27FC236}">
                      <a16:creationId xmlns:a16="http://schemas.microsoft.com/office/drawing/2014/main" id="{9B98AD52-2A96-C34E-B349-82F5267B53C1}"/>
                    </a:ext>
                  </a:extLst>
                </p:cNvPr>
                <p:cNvSpPr/>
                <p:nvPr/>
              </p:nvSpPr>
              <p:spPr>
                <a:xfrm>
                  <a:off x="5799475" y="3446944"/>
                  <a:ext cx="288383" cy="287936"/>
                </a:xfrm>
                <a:prstGeom prst="frame">
                  <a:avLst/>
                </a:prstGeom>
                <a:solidFill>
                  <a:srgbClr val="8C0A3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1" name="Freeform 110"/>
              <p:cNvSpPr/>
              <p:nvPr/>
            </p:nvSpPr>
            <p:spPr>
              <a:xfrm>
                <a:off x="6355492" y="2243523"/>
                <a:ext cx="2265626" cy="730358"/>
              </a:xfrm>
              <a:custGeom>
                <a:avLst/>
                <a:gdLst>
                  <a:gd name="connsiteX0" fmla="*/ 0 w 2265626"/>
                  <a:gd name="connsiteY0" fmla="*/ 73036 h 730358"/>
                  <a:gd name="connsiteX1" fmla="*/ 21392 w 2265626"/>
                  <a:gd name="connsiteY1" fmla="*/ 21392 h 730358"/>
                  <a:gd name="connsiteX2" fmla="*/ 73036 w 2265626"/>
                  <a:gd name="connsiteY2" fmla="*/ 0 h 730358"/>
                  <a:gd name="connsiteX3" fmla="*/ 2192590 w 2265626"/>
                  <a:gd name="connsiteY3" fmla="*/ 0 h 730358"/>
                  <a:gd name="connsiteX4" fmla="*/ 2244234 w 2265626"/>
                  <a:gd name="connsiteY4" fmla="*/ 21392 h 730358"/>
                  <a:gd name="connsiteX5" fmla="*/ 2265626 w 2265626"/>
                  <a:gd name="connsiteY5" fmla="*/ 73036 h 730358"/>
                  <a:gd name="connsiteX6" fmla="*/ 2265626 w 2265626"/>
                  <a:gd name="connsiteY6" fmla="*/ 657322 h 730358"/>
                  <a:gd name="connsiteX7" fmla="*/ 2244234 w 2265626"/>
                  <a:gd name="connsiteY7" fmla="*/ 708966 h 730358"/>
                  <a:gd name="connsiteX8" fmla="*/ 2192590 w 2265626"/>
                  <a:gd name="connsiteY8" fmla="*/ 730358 h 730358"/>
                  <a:gd name="connsiteX9" fmla="*/ 73036 w 2265626"/>
                  <a:gd name="connsiteY9" fmla="*/ 730358 h 730358"/>
                  <a:gd name="connsiteX10" fmla="*/ 21392 w 2265626"/>
                  <a:gd name="connsiteY10" fmla="*/ 708966 h 730358"/>
                  <a:gd name="connsiteX11" fmla="*/ 0 w 2265626"/>
                  <a:gd name="connsiteY11" fmla="*/ 657322 h 730358"/>
                  <a:gd name="connsiteX12" fmla="*/ 0 w 2265626"/>
                  <a:gd name="connsiteY12" fmla="*/ 73036 h 73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5626" h="730358">
                    <a:moveTo>
                      <a:pt x="0" y="73036"/>
                    </a:moveTo>
                    <a:cubicBezTo>
                      <a:pt x="0" y="53666"/>
                      <a:pt x="7695" y="35089"/>
                      <a:pt x="21392" y="21392"/>
                    </a:cubicBezTo>
                    <a:cubicBezTo>
                      <a:pt x="35089" y="7695"/>
                      <a:pt x="53666" y="0"/>
                      <a:pt x="73036" y="0"/>
                    </a:cubicBezTo>
                    <a:lnTo>
                      <a:pt x="2192590" y="0"/>
                    </a:lnTo>
                    <a:cubicBezTo>
                      <a:pt x="2211960" y="0"/>
                      <a:pt x="2230537" y="7695"/>
                      <a:pt x="2244234" y="21392"/>
                    </a:cubicBezTo>
                    <a:cubicBezTo>
                      <a:pt x="2257931" y="35089"/>
                      <a:pt x="2265626" y="53666"/>
                      <a:pt x="2265626" y="73036"/>
                    </a:cubicBezTo>
                    <a:lnTo>
                      <a:pt x="2265626" y="657322"/>
                    </a:lnTo>
                    <a:cubicBezTo>
                      <a:pt x="2265626" y="676692"/>
                      <a:pt x="2257931" y="695269"/>
                      <a:pt x="2244234" y="708966"/>
                    </a:cubicBezTo>
                    <a:cubicBezTo>
                      <a:pt x="2230537" y="722663"/>
                      <a:pt x="2211960" y="730358"/>
                      <a:pt x="2192590" y="730358"/>
                    </a:cubicBezTo>
                    <a:lnTo>
                      <a:pt x="73036" y="730358"/>
                    </a:lnTo>
                    <a:cubicBezTo>
                      <a:pt x="53666" y="730358"/>
                      <a:pt x="35089" y="722663"/>
                      <a:pt x="21392" y="708966"/>
                    </a:cubicBezTo>
                    <a:cubicBezTo>
                      <a:pt x="7695" y="695269"/>
                      <a:pt x="0" y="676692"/>
                      <a:pt x="0" y="657322"/>
                    </a:cubicBezTo>
                    <a:lnTo>
                      <a:pt x="0" y="73036"/>
                    </a:lnTo>
                    <a:close/>
                  </a:path>
                </a:pathLst>
              </a:custGeom>
              <a:solidFill>
                <a:srgbClr val="8C0A3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066" tIns="65841" rIns="88066" bIns="65841" numCol="1" spcCol="1270" anchor="ctr" anchorCtr="0">
                <a:noAutofit/>
              </a:bodyPr>
              <a:lstStyle/>
              <a:p>
                <a:pPr lvl="0" algn="ctr" defTabSz="1555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r-Latn-CS" sz="2000" kern="1200">
                    <a:latin typeface="Arial" pitchFamily="34" charset="0"/>
                    <a:cs typeface="Arial" pitchFamily="34" charset="0"/>
                  </a:rPr>
                  <a:t>Prednje polje</a:t>
                </a:r>
                <a:endParaRPr lang="en-GB" sz="20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6808617" y="3257085"/>
                <a:ext cx="1812500" cy="1132813"/>
              </a:xfrm>
              <a:custGeom>
                <a:avLst/>
                <a:gdLst>
                  <a:gd name="connsiteX0" fmla="*/ 0 w 1812500"/>
                  <a:gd name="connsiteY0" fmla="*/ 113281 h 1132813"/>
                  <a:gd name="connsiteX1" fmla="*/ 33179 w 1812500"/>
                  <a:gd name="connsiteY1" fmla="*/ 33179 h 1132813"/>
                  <a:gd name="connsiteX2" fmla="*/ 113281 w 1812500"/>
                  <a:gd name="connsiteY2" fmla="*/ 0 h 1132813"/>
                  <a:gd name="connsiteX3" fmla="*/ 1699219 w 1812500"/>
                  <a:gd name="connsiteY3" fmla="*/ 0 h 1132813"/>
                  <a:gd name="connsiteX4" fmla="*/ 1779321 w 1812500"/>
                  <a:gd name="connsiteY4" fmla="*/ 33179 h 1132813"/>
                  <a:gd name="connsiteX5" fmla="*/ 1812500 w 1812500"/>
                  <a:gd name="connsiteY5" fmla="*/ 113281 h 1132813"/>
                  <a:gd name="connsiteX6" fmla="*/ 1812500 w 1812500"/>
                  <a:gd name="connsiteY6" fmla="*/ 1019532 h 1132813"/>
                  <a:gd name="connsiteX7" fmla="*/ 1779321 w 1812500"/>
                  <a:gd name="connsiteY7" fmla="*/ 1099634 h 1132813"/>
                  <a:gd name="connsiteX8" fmla="*/ 1699219 w 1812500"/>
                  <a:gd name="connsiteY8" fmla="*/ 1132813 h 1132813"/>
                  <a:gd name="connsiteX9" fmla="*/ 113281 w 1812500"/>
                  <a:gd name="connsiteY9" fmla="*/ 1132813 h 1132813"/>
                  <a:gd name="connsiteX10" fmla="*/ 33179 w 1812500"/>
                  <a:gd name="connsiteY10" fmla="*/ 1099634 h 1132813"/>
                  <a:gd name="connsiteX11" fmla="*/ 0 w 1812500"/>
                  <a:gd name="connsiteY11" fmla="*/ 1019532 h 1132813"/>
                  <a:gd name="connsiteX12" fmla="*/ 0 w 1812500"/>
                  <a:gd name="connsiteY12" fmla="*/ 113281 h 113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12500" h="1132813">
                    <a:moveTo>
                      <a:pt x="0" y="113281"/>
                    </a:moveTo>
                    <a:cubicBezTo>
                      <a:pt x="0" y="83237"/>
                      <a:pt x="11935" y="54424"/>
                      <a:pt x="33179" y="33179"/>
                    </a:cubicBezTo>
                    <a:cubicBezTo>
                      <a:pt x="54423" y="11935"/>
                      <a:pt x="83237" y="0"/>
                      <a:pt x="113281" y="0"/>
                    </a:cubicBezTo>
                    <a:lnTo>
                      <a:pt x="1699219" y="0"/>
                    </a:lnTo>
                    <a:cubicBezTo>
                      <a:pt x="1729263" y="0"/>
                      <a:pt x="1758076" y="11935"/>
                      <a:pt x="1779321" y="33179"/>
                    </a:cubicBezTo>
                    <a:cubicBezTo>
                      <a:pt x="1800565" y="54423"/>
                      <a:pt x="1812500" y="83237"/>
                      <a:pt x="1812500" y="113281"/>
                    </a:cubicBezTo>
                    <a:lnTo>
                      <a:pt x="1812500" y="1019532"/>
                    </a:lnTo>
                    <a:cubicBezTo>
                      <a:pt x="1812500" y="1049576"/>
                      <a:pt x="1800565" y="1078389"/>
                      <a:pt x="1779321" y="1099634"/>
                    </a:cubicBezTo>
                    <a:cubicBezTo>
                      <a:pt x="1758077" y="1120878"/>
                      <a:pt x="1729263" y="1132813"/>
                      <a:pt x="1699219" y="1132813"/>
                    </a:cubicBezTo>
                    <a:lnTo>
                      <a:pt x="113281" y="1132813"/>
                    </a:lnTo>
                    <a:cubicBezTo>
                      <a:pt x="83237" y="1132813"/>
                      <a:pt x="54424" y="1120878"/>
                      <a:pt x="33179" y="1099634"/>
                    </a:cubicBezTo>
                    <a:cubicBezTo>
                      <a:pt x="11935" y="1078390"/>
                      <a:pt x="0" y="1049576"/>
                      <a:pt x="0" y="1019532"/>
                    </a:cubicBezTo>
                    <a:lnTo>
                      <a:pt x="0" y="113281"/>
                    </a:lnTo>
                    <a:close/>
                  </a:path>
                </a:pathLst>
              </a:custGeom>
              <a:ln w="57150">
                <a:solidFill>
                  <a:srgbClr val="8C0A32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374" tIns="57309" rIns="69374" bIns="57309" numCol="1" spcCol="1270" anchor="ctr" anchorCtr="0">
                <a:noAutofit/>
              </a:bodyPr>
              <a:lstStyle/>
              <a:p>
                <a:pPr lvl="0" algn="ctr" defTabSz="844550" rtl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sr-Latn-C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Vraćanje</a:t>
                </a:r>
                <a:r>
                  <a:rPr lang="en-U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 sata</a:t>
                </a:r>
              </a:p>
              <a:p>
                <a:pPr lvl="0" algn="ctr" defTabSz="844550" rtl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sr-Latn-C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na </a:t>
                </a:r>
                <a:r>
                  <a:rPr lang="en-U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14 se</a:t>
                </a:r>
                <a:r>
                  <a:rPr lang="sr-Latn-C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kundi, </a:t>
                </a:r>
              </a:p>
              <a:p>
                <a:pPr lvl="0" algn="ctr" defTabSz="844550" rtl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sr-Latn-C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ako je ostalo više od 14</a:t>
                </a:r>
                <a:r>
                  <a:rPr lang="en-U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 se</a:t>
                </a:r>
                <a:r>
                  <a:rPr lang="sr-Latn-C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kundi</a:t>
                </a:r>
                <a:endParaRPr lang="en-GB" sz="1200" kern="1200" dirty="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6582054" y="2973882"/>
                <a:ext cx="226562" cy="226562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265626"/>
                    </a:lnTo>
                    <a:lnTo>
                      <a:pt x="226562" y="2265626"/>
                    </a:lnTo>
                  </a:path>
                </a:pathLst>
              </a:custGeom>
              <a:noFill/>
              <a:ln w="57150">
                <a:solidFill>
                  <a:srgbClr val="8C0A32"/>
                </a:solidFill>
                <a:prstDash val="sysDash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4" name="Freeform 113"/>
              <p:cNvSpPr/>
              <p:nvPr/>
            </p:nvSpPr>
            <p:spPr>
              <a:xfrm>
                <a:off x="6808617" y="4673102"/>
                <a:ext cx="1812500" cy="1132813"/>
              </a:xfrm>
              <a:custGeom>
                <a:avLst/>
                <a:gdLst>
                  <a:gd name="connsiteX0" fmla="*/ 0 w 1812500"/>
                  <a:gd name="connsiteY0" fmla="*/ 113281 h 1132813"/>
                  <a:gd name="connsiteX1" fmla="*/ 33179 w 1812500"/>
                  <a:gd name="connsiteY1" fmla="*/ 33179 h 1132813"/>
                  <a:gd name="connsiteX2" fmla="*/ 113281 w 1812500"/>
                  <a:gd name="connsiteY2" fmla="*/ 0 h 1132813"/>
                  <a:gd name="connsiteX3" fmla="*/ 1699219 w 1812500"/>
                  <a:gd name="connsiteY3" fmla="*/ 0 h 1132813"/>
                  <a:gd name="connsiteX4" fmla="*/ 1779321 w 1812500"/>
                  <a:gd name="connsiteY4" fmla="*/ 33179 h 1132813"/>
                  <a:gd name="connsiteX5" fmla="*/ 1812500 w 1812500"/>
                  <a:gd name="connsiteY5" fmla="*/ 113281 h 1132813"/>
                  <a:gd name="connsiteX6" fmla="*/ 1812500 w 1812500"/>
                  <a:gd name="connsiteY6" fmla="*/ 1019532 h 1132813"/>
                  <a:gd name="connsiteX7" fmla="*/ 1779321 w 1812500"/>
                  <a:gd name="connsiteY7" fmla="*/ 1099634 h 1132813"/>
                  <a:gd name="connsiteX8" fmla="*/ 1699219 w 1812500"/>
                  <a:gd name="connsiteY8" fmla="*/ 1132813 h 1132813"/>
                  <a:gd name="connsiteX9" fmla="*/ 113281 w 1812500"/>
                  <a:gd name="connsiteY9" fmla="*/ 1132813 h 1132813"/>
                  <a:gd name="connsiteX10" fmla="*/ 33179 w 1812500"/>
                  <a:gd name="connsiteY10" fmla="*/ 1099634 h 1132813"/>
                  <a:gd name="connsiteX11" fmla="*/ 0 w 1812500"/>
                  <a:gd name="connsiteY11" fmla="*/ 1019532 h 1132813"/>
                  <a:gd name="connsiteX12" fmla="*/ 0 w 1812500"/>
                  <a:gd name="connsiteY12" fmla="*/ 113281 h 113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12500" h="1132813">
                    <a:moveTo>
                      <a:pt x="0" y="113281"/>
                    </a:moveTo>
                    <a:cubicBezTo>
                      <a:pt x="0" y="83237"/>
                      <a:pt x="11935" y="54424"/>
                      <a:pt x="33179" y="33179"/>
                    </a:cubicBezTo>
                    <a:cubicBezTo>
                      <a:pt x="54423" y="11935"/>
                      <a:pt x="83237" y="0"/>
                      <a:pt x="113281" y="0"/>
                    </a:cubicBezTo>
                    <a:lnTo>
                      <a:pt x="1699219" y="0"/>
                    </a:lnTo>
                    <a:cubicBezTo>
                      <a:pt x="1729263" y="0"/>
                      <a:pt x="1758076" y="11935"/>
                      <a:pt x="1779321" y="33179"/>
                    </a:cubicBezTo>
                    <a:cubicBezTo>
                      <a:pt x="1800565" y="54423"/>
                      <a:pt x="1812500" y="83237"/>
                      <a:pt x="1812500" y="113281"/>
                    </a:cubicBezTo>
                    <a:lnTo>
                      <a:pt x="1812500" y="1019532"/>
                    </a:lnTo>
                    <a:cubicBezTo>
                      <a:pt x="1812500" y="1049576"/>
                      <a:pt x="1800565" y="1078389"/>
                      <a:pt x="1779321" y="1099634"/>
                    </a:cubicBezTo>
                    <a:cubicBezTo>
                      <a:pt x="1758077" y="1120878"/>
                      <a:pt x="1729263" y="1132813"/>
                      <a:pt x="1699219" y="1132813"/>
                    </a:cubicBezTo>
                    <a:lnTo>
                      <a:pt x="113281" y="1132813"/>
                    </a:lnTo>
                    <a:cubicBezTo>
                      <a:pt x="83237" y="1132813"/>
                      <a:pt x="54424" y="1120878"/>
                      <a:pt x="33179" y="1099634"/>
                    </a:cubicBezTo>
                    <a:cubicBezTo>
                      <a:pt x="11935" y="1078390"/>
                      <a:pt x="0" y="1049576"/>
                      <a:pt x="0" y="1019532"/>
                    </a:cubicBezTo>
                    <a:lnTo>
                      <a:pt x="0" y="113281"/>
                    </a:lnTo>
                    <a:close/>
                  </a:path>
                </a:pathLst>
              </a:custGeom>
              <a:ln w="57150">
                <a:solidFill>
                  <a:srgbClr val="8C0A32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374" tIns="57309" rIns="69374" bIns="57309" numCol="1" spcCol="1270" anchor="ctr" anchorCtr="0">
                <a:noAutofit/>
              </a:bodyPr>
              <a:lstStyle/>
              <a:p>
                <a:pPr lvl="0" algn="ctr" defTabSz="844550" rtl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sr-Latn-C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ema vraćanja</a:t>
                </a:r>
                <a:r>
                  <a:rPr lang="en-U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 sata,</a:t>
                </a:r>
                <a:endParaRPr lang="sr-Latn-CS" sz="1200" kern="12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 algn="ctr" defTabSz="844550" rtl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sr-Latn-CS" sz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ako je ostalo manje od </a:t>
                </a:r>
                <a:r>
                  <a:rPr lang="en-U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14 se</a:t>
                </a:r>
                <a:r>
                  <a:rPr lang="sr-Latn-CS" sz="1200" kern="1200">
                    <a:solidFill>
                      <a:srgbClr val="8C0A32"/>
                    </a:solidFill>
                    <a:latin typeface="Arial" pitchFamily="34" charset="0"/>
                    <a:cs typeface="Arial" pitchFamily="34" charset="0"/>
                  </a:rPr>
                  <a:t>kundi</a:t>
                </a:r>
                <a:endParaRPr lang="en-GB" sz="1200" kern="1200" dirty="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A58E4A3-5390-4D0E-B8B2-C428F473B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Avgust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208839"/>
            <a:ext cx="8536799" cy="835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sr-Latn-C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lang="en-GB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. 29 – </a:t>
            </a:r>
            <a:r>
              <a:rPr lang="en-U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SAT </a:t>
            </a:r>
            <a:r>
              <a:rPr lang="sr-Latn-C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ZA ŠUT</a:t>
            </a:r>
            <a:r>
              <a:rPr lang="en-U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</a:t>
            </a:r>
          </a:p>
          <a:p>
            <a:pPr marL="452438"/>
            <a:r>
              <a:rPr lang="sr-Latn-CS" sz="2000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vraćanje na</a:t>
            </a:r>
            <a:r>
              <a:rPr lang="en-US" sz="2000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24 se</a:t>
            </a:r>
            <a:r>
              <a:rPr lang="sr-Latn-CS" sz="2000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kunde</a:t>
            </a:r>
            <a:r>
              <a:rPr lang="en-US" sz="2000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PRINCIP</a:t>
            </a:r>
            <a:r>
              <a:rPr lang="sr-Latn-CS" sz="2000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I</a:t>
            </a:r>
            <a:r>
              <a:rPr lang="en-US" sz="2000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</a:t>
            </a:r>
            <a:r>
              <a:rPr lang="en-GB" sz="2000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</a:t>
            </a:r>
            <a:endParaRPr lang="en-GB" sz="2000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80235" y="2160147"/>
            <a:ext cx="8631531" cy="4294437"/>
            <a:chOff x="160775" y="1856372"/>
            <a:chExt cx="8631531" cy="4294437"/>
          </a:xfrm>
        </p:grpSpPr>
        <p:sp>
          <p:nvSpPr>
            <p:cNvPr id="7" name="Rectángulo redondeado 7">
              <a:extLst>
                <a:ext uri="{FF2B5EF4-FFF2-40B4-BE49-F238E27FC236}">
                  <a16:creationId xmlns:a16="http://schemas.microsoft.com/office/drawing/2014/main" id="{AE33FC94-8968-7C4A-99FF-E172F0E33771}"/>
                </a:ext>
              </a:extLst>
            </p:cNvPr>
            <p:cNvSpPr/>
            <p:nvPr/>
          </p:nvSpPr>
          <p:spPr>
            <a:xfrm>
              <a:off x="160775" y="3702809"/>
              <a:ext cx="2019718" cy="2448000"/>
            </a:xfrm>
            <a:prstGeom prst="roundRect">
              <a:avLst/>
            </a:prstGeom>
            <a:solidFill>
              <a:srgbClr val="8C0A3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lvl="0"/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Ekipa stiče kontrolu žive lopte na terenu za igru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GB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5">
              <a:extLst>
                <a:ext uri="{FF2B5EF4-FFF2-40B4-BE49-F238E27FC236}">
                  <a16:creationId xmlns:a16="http://schemas.microsoft.com/office/drawing/2014/main" id="{62A08158-3433-A54E-90E6-A04DC6017AC2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45443" y="1858915"/>
              <a:ext cx="1935049" cy="158126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>
              <a:solidFill>
                <a:srgbClr val="A5A5A5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sz="11500" dirty="0">
                  <a:solidFill>
                    <a:srgbClr val="FF0000"/>
                  </a:solidFill>
                  <a:latin typeface="Fib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11500" dirty="0">
                  <a:solidFill>
                    <a:srgbClr val="FF0000"/>
                  </a:solidFill>
                  <a:effectLst/>
                  <a:latin typeface="Fib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s-ES" sz="5400" dirty="0">
                <a:solidFill>
                  <a:srgbClr val="000000"/>
                </a:solidFill>
                <a:effectLst/>
                <a:latin typeface="Univers LT Std 57 Cn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ángulo redondeado 13">
              <a:extLst>
                <a:ext uri="{FF2B5EF4-FFF2-40B4-BE49-F238E27FC236}">
                  <a16:creationId xmlns:a16="http://schemas.microsoft.com/office/drawing/2014/main" id="{8B9BA115-CB5E-D548-B88B-EDB26403E335}"/>
                </a:ext>
              </a:extLst>
            </p:cNvPr>
            <p:cNvSpPr/>
            <p:nvPr/>
          </p:nvSpPr>
          <p:spPr>
            <a:xfrm>
              <a:off x="2449381" y="3702809"/>
              <a:ext cx="1935049" cy="2448000"/>
            </a:xfrm>
            <a:prstGeom prst="roundRect">
              <a:avLst/>
            </a:prstGeom>
            <a:solidFill>
              <a:srgbClr val="8C0A3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lvl="0"/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Ubacivanje nakon važećeg pogotka iz igre</a:t>
              </a:r>
              <a:endParaRPr lang="en-GB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ángulo redondeado 14">
              <a:extLst>
                <a:ext uri="{FF2B5EF4-FFF2-40B4-BE49-F238E27FC236}">
                  <a16:creationId xmlns:a16="http://schemas.microsoft.com/office/drawing/2014/main" id="{578EC8D2-200B-424B-A006-09A8C9636EA7}"/>
                </a:ext>
              </a:extLst>
            </p:cNvPr>
            <p:cNvSpPr/>
            <p:nvPr/>
          </p:nvSpPr>
          <p:spPr>
            <a:xfrm>
              <a:off x="4653319" y="3702806"/>
              <a:ext cx="1935049" cy="2448000"/>
            </a:xfrm>
            <a:prstGeom prst="roundRect">
              <a:avLst/>
            </a:prstGeom>
            <a:solidFill>
              <a:srgbClr val="8C0A3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lvl="0"/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Ubacivanje u zadnjem polju nakon greške ili prekršaja protivničke ekipe</a:t>
              </a:r>
              <a:endParaRPr lang="en-GB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ángulo redondeado 15">
              <a:extLst>
                <a:ext uri="{FF2B5EF4-FFF2-40B4-BE49-F238E27FC236}">
                  <a16:creationId xmlns:a16="http://schemas.microsoft.com/office/drawing/2014/main" id="{F54067AD-9B47-374C-9C52-981349C79F2B}"/>
                </a:ext>
              </a:extLst>
            </p:cNvPr>
            <p:cNvSpPr/>
            <p:nvPr/>
          </p:nvSpPr>
          <p:spPr>
            <a:xfrm>
              <a:off x="6857257" y="3702805"/>
              <a:ext cx="1935049" cy="2448000"/>
            </a:xfrm>
            <a:prstGeom prst="roundRect">
              <a:avLst/>
            </a:prstGeom>
            <a:solidFill>
              <a:srgbClr val="8C0A3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Igra je zaustavljena zbog akcije </a:t>
              </a:r>
              <a:r>
                <a:rPr lang="en-U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koja je u vezi sa ekipom koja </a:t>
              </a:r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NEMA</a:t>
              </a:r>
              <a:r>
                <a:rPr lang="en-U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kontrolu</a:t>
              </a:r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lopte</a:t>
              </a:r>
              <a:endParaRPr lang="es-ES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85">
              <a:extLst>
                <a:ext uri="{FF2B5EF4-FFF2-40B4-BE49-F238E27FC236}">
                  <a16:creationId xmlns:a16="http://schemas.microsoft.com/office/drawing/2014/main" id="{B7772221-1D35-0349-9419-1D31FBE54B12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449381" y="1856373"/>
              <a:ext cx="1935049" cy="158126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>
              <a:solidFill>
                <a:srgbClr val="A5A5A5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sz="11500" dirty="0">
                  <a:solidFill>
                    <a:srgbClr val="FF0000"/>
                  </a:solidFill>
                  <a:latin typeface="Fib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11500" dirty="0">
                  <a:solidFill>
                    <a:srgbClr val="FF0000"/>
                  </a:solidFill>
                  <a:effectLst/>
                  <a:latin typeface="Fib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s-ES" sz="5400" dirty="0">
                <a:solidFill>
                  <a:srgbClr val="000000"/>
                </a:solidFill>
                <a:effectLst/>
                <a:latin typeface="Univers LT Std 57 Cn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AutoShape 85">
              <a:extLst>
                <a:ext uri="{FF2B5EF4-FFF2-40B4-BE49-F238E27FC236}">
                  <a16:creationId xmlns:a16="http://schemas.microsoft.com/office/drawing/2014/main" id="{996CBC5B-BC36-A145-91EA-27D4C3748E19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4653318" y="1856373"/>
              <a:ext cx="1935049" cy="158126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>
              <a:solidFill>
                <a:srgbClr val="A5A5A5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sz="11500" dirty="0">
                  <a:solidFill>
                    <a:srgbClr val="FF0000"/>
                  </a:solidFill>
                  <a:latin typeface="Fib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11500" dirty="0">
                  <a:solidFill>
                    <a:srgbClr val="FF0000"/>
                  </a:solidFill>
                  <a:effectLst/>
                  <a:latin typeface="Fib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s-ES" sz="5400" dirty="0">
                <a:solidFill>
                  <a:srgbClr val="000000"/>
                </a:solidFill>
                <a:effectLst/>
                <a:latin typeface="Univers LT Std 57 Cn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AutoShape 85">
              <a:extLst>
                <a:ext uri="{FF2B5EF4-FFF2-40B4-BE49-F238E27FC236}">
                  <a16:creationId xmlns:a16="http://schemas.microsoft.com/office/drawing/2014/main" id="{7B1B5237-DC7B-B548-BD89-C567773FD3B6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857257" y="1856372"/>
              <a:ext cx="1935049" cy="158126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>
              <a:solidFill>
                <a:srgbClr val="A5A5A5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sz="11500" dirty="0">
                  <a:solidFill>
                    <a:srgbClr val="FF0000"/>
                  </a:solidFill>
                  <a:latin typeface="Fib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11500" dirty="0">
                  <a:solidFill>
                    <a:srgbClr val="FF0000"/>
                  </a:solidFill>
                  <a:effectLst/>
                  <a:latin typeface="Fib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s-ES" sz="5400" dirty="0">
                <a:solidFill>
                  <a:srgbClr val="000000"/>
                </a:solidFill>
                <a:effectLst/>
                <a:latin typeface="Univers LT Std 57 Cn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1FD09FD-C862-4618-A81E-33CCC69E6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Avgust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208839"/>
            <a:ext cx="8536799" cy="835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sr-Latn-C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lang="en-GB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. 29 – </a:t>
            </a:r>
            <a:r>
              <a:rPr lang="en-U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SAT </a:t>
            </a:r>
            <a:r>
              <a:rPr lang="sr-Latn-C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ZA ŠUT</a:t>
            </a:r>
            <a:r>
              <a:rPr lang="en-U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</a:t>
            </a:r>
          </a:p>
          <a:p>
            <a:pPr marL="452438"/>
            <a:r>
              <a:rPr lang="sr-Latn-CS" sz="2000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vraćanje na</a:t>
            </a:r>
            <a:r>
              <a:rPr lang="en-US" sz="2000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14 se</a:t>
            </a:r>
            <a:r>
              <a:rPr lang="sr-Latn-CS" sz="2000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kund</a:t>
            </a:r>
            <a:r>
              <a:rPr lang="en-US" sz="2000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i PRINCIP</a:t>
            </a:r>
            <a:r>
              <a:rPr lang="sr-Latn-CS" sz="2000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I</a:t>
            </a:r>
            <a:r>
              <a:rPr lang="en-US" sz="2000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</a:t>
            </a:r>
            <a:r>
              <a:rPr lang="en-GB" sz="2000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</a:t>
            </a:r>
            <a:endParaRPr lang="en-GB" sz="2000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80235" y="2273804"/>
            <a:ext cx="8631531" cy="4013803"/>
            <a:chOff x="160775" y="1849006"/>
            <a:chExt cx="8631531" cy="4013803"/>
          </a:xfrm>
        </p:grpSpPr>
        <p:sp>
          <p:nvSpPr>
            <p:cNvPr id="7" name="Rectángulo redondeado 7">
              <a:extLst>
                <a:ext uri="{FF2B5EF4-FFF2-40B4-BE49-F238E27FC236}">
                  <a16:creationId xmlns:a16="http://schemas.microsoft.com/office/drawing/2014/main" id="{AE33FC94-8968-7C4A-99FF-E172F0E33771}"/>
                </a:ext>
              </a:extLst>
            </p:cNvPr>
            <p:cNvSpPr/>
            <p:nvPr/>
          </p:nvSpPr>
          <p:spPr>
            <a:xfrm>
              <a:off x="160775" y="3702808"/>
              <a:ext cx="2019718" cy="2160000"/>
            </a:xfrm>
            <a:prstGeom prst="roundRect">
              <a:avLst/>
            </a:prstGeom>
            <a:solidFill>
              <a:srgbClr val="8C0A3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lvl="0"/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Ista ekipa ponovo osvaja kontrolu lopte nakon neuspe</a:t>
              </a:r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š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nog </a:t>
              </a:r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šuta (lopta dodiruje obruč)</a:t>
              </a:r>
              <a:endParaRPr lang="es-ES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5">
              <a:extLst>
                <a:ext uri="{FF2B5EF4-FFF2-40B4-BE49-F238E27FC236}">
                  <a16:creationId xmlns:a16="http://schemas.microsoft.com/office/drawing/2014/main" id="{62A08158-3433-A54E-90E6-A04DC6017AC2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45443" y="1858915"/>
              <a:ext cx="1935049" cy="158126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>
              <a:solidFill>
                <a:srgbClr val="A5A5A5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sz="13800">
                  <a:solidFill>
                    <a:srgbClr val="FF0000"/>
                  </a:solidFill>
                  <a:effectLst/>
                  <a:latin typeface="Fib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s-ES" sz="6000">
                <a:solidFill>
                  <a:srgbClr val="000000"/>
                </a:solidFill>
                <a:effectLst/>
                <a:latin typeface="Univers LT Std 57 Cn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ángulo redondeado 13">
              <a:extLst>
                <a:ext uri="{FF2B5EF4-FFF2-40B4-BE49-F238E27FC236}">
                  <a16:creationId xmlns:a16="http://schemas.microsoft.com/office/drawing/2014/main" id="{8B9BA115-CB5E-D548-B88B-EDB26403E335}"/>
                </a:ext>
              </a:extLst>
            </p:cNvPr>
            <p:cNvSpPr/>
            <p:nvPr/>
          </p:nvSpPr>
          <p:spPr>
            <a:xfrm>
              <a:off x="2449381" y="3702809"/>
              <a:ext cx="1935049" cy="2160000"/>
            </a:xfrm>
            <a:prstGeom prst="roundRect">
              <a:avLst/>
            </a:prstGeom>
            <a:solidFill>
              <a:srgbClr val="8C0A3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lvl="0"/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Ubacivanje u prednjem polju nakon greške ili prekršaja protivničke ekipe</a:t>
              </a:r>
              <a:endParaRPr lang="en-GB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ángulo redondeado 14">
              <a:extLst>
                <a:ext uri="{FF2B5EF4-FFF2-40B4-BE49-F238E27FC236}">
                  <a16:creationId xmlns:a16="http://schemas.microsoft.com/office/drawing/2014/main" id="{578EC8D2-200B-424B-A006-09A8C9636EA7}"/>
                </a:ext>
              </a:extLst>
            </p:cNvPr>
            <p:cNvSpPr/>
            <p:nvPr/>
          </p:nvSpPr>
          <p:spPr>
            <a:xfrm>
              <a:off x="4653319" y="3702806"/>
              <a:ext cx="1935049" cy="2160000"/>
            </a:xfrm>
            <a:prstGeom prst="roundRect">
              <a:avLst/>
            </a:prstGeom>
            <a:solidFill>
              <a:srgbClr val="8C0A3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lvl="0"/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Ubacivanje kao deo kazne za 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UF/DQF</a:t>
              </a:r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, na liniji ubacivanja u prednjem polju</a:t>
              </a:r>
              <a:endParaRPr lang="en-GB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ángulo redondeado 15">
              <a:extLst>
                <a:ext uri="{FF2B5EF4-FFF2-40B4-BE49-F238E27FC236}">
                  <a16:creationId xmlns:a16="http://schemas.microsoft.com/office/drawing/2014/main" id="{F54067AD-9B47-374C-9C52-981349C79F2B}"/>
                </a:ext>
              </a:extLst>
            </p:cNvPr>
            <p:cNvSpPr/>
            <p:nvPr/>
          </p:nvSpPr>
          <p:spPr>
            <a:xfrm>
              <a:off x="6857257" y="3702805"/>
              <a:ext cx="1935049" cy="2160000"/>
            </a:xfrm>
            <a:prstGeom prst="roundRect">
              <a:avLst/>
            </a:prstGeom>
            <a:solidFill>
              <a:srgbClr val="8C0A3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lvl="0"/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2M / T</a:t>
              </a:r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AJM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-</a:t>
              </a:r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UT &amp; </a:t>
              </a:r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trenerov izbor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Ubacivanje u prednjem polju, kada ekipa ima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14 </a:t>
              </a:r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ili više sekundi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poseda</a:t>
              </a:r>
              <a:endParaRPr lang="en-GB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85">
              <a:extLst>
                <a:ext uri="{FF2B5EF4-FFF2-40B4-BE49-F238E27FC236}">
                  <a16:creationId xmlns:a16="http://schemas.microsoft.com/office/drawing/2014/main" id="{383665CF-67DF-8B4F-BC3D-BD0DCA733B4A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449380" y="1858915"/>
              <a:ext cx="1935049" cy="158126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>
              <a:solidFill>
                <a:srgbClr val="A5A5A5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sz="13800">
                  <a:solidFill>
                    <a:srgbClr val="FF0000"/>
                  </a:solidFill>
                  <a:effectLst/>
                  <a:latin typeface="Fib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s-ES" sz="6000">
                <a:solidFill>
                  <a:srgbClr val="000000"/>
                </a:solidFill>
                <a:effectLst/>
                <a:latin typeface="Univers LT Std 57 Cn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AutoShape 85">
              <a:extLst>
                <a:ext uri="{FF2B5EF4-FFF2-40B4-BE49-F238E27FC236}">
                  <a16:creationId xmlns:a16="http://schemas.microsoft.com/office/drawing/2014/main" id="{2787FFAC-4E0E-EB46-BCF5-6A633D07160B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4653319" y="1858915"/>
              <a:ext cx="1935049" cy="158126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>
              <a:solidFill>
                <a:srgbClr val="A5A5A5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sz="13800">
                  <a:solidFill>
                    <a:srgbClr val="FF0000"/>
                  </a:solidFill>
                  <a:effectLst/>
                  <a:latin typeface="Fib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s-ES" sz="6000">
                <a:solidFill>
                  <a:srgbClr val="000000"/>
                </a:solidFill>
                <a:effectLst/>
                <a:latin typeface="Univers LT Std 57 Cn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AutoShape 85">
              <a:extLst>
                <a:ext uri="{FF2B5EF4-FFF2-40B4-BE49-F238E27FC236}">
                  <a16:creationId xmlns:a16="http://schemas.microsoft.com/office/drawing/2014/main" id="{8C1B20AE-473D-7A41-9597-95A4B51B8B5A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857256" y="1849006"/>
              <a:ext cx="1935049" cy="158126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>
              <a:solidFill>
                <a:srgbClr val="A5A5A5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sz="13800">
                  <a:solidFill>
                    <a:srgbClr val="FF0000"/>
                  </a:solidFill>
                  <a:effectLst/>
                  <a:latin typeface="Fib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s-ES" sz="6000">
                <a:solidFill>
                  <a:srgbClr val="000000"/>
                </a:solidFill>
                <a:effectLst/>
                <a:latin typeface="Univers LT Std 57 Cn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2AC4DD5-A58A-423C-B68A-13C2C1F80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Avgust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208839"/>
            <a:ext cx="8536799" cy="835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sr-Latn-C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lang="en-GB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. 29 – </a:t>
            </a:r>
            <a:r>
              <a:rPr lang="en-U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SAT </a:t>
            </a:r>
            <a:r>
              <a:rPr lang="sr-Latn-C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ZA ŠUT</a:t>
            </a:r>
            <a:r>
              <a:rPr lang="en-U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</a:t>
            </a:r>
          </a:p>
          <a:p>
            <a:pPr marL="452438"/>
            <a:r>
              <a:rPr lang="en-US" sz="2000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PRINCIP</a:t>
            </a:r>
            <a:r>
              <a:rPr lang="sr-Latn-CS" sz="2000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I ne vraćanja sata</a:t>
            </a:r>
            <a:endParaRPr lang="en-GB" sz="2000" b="1" cap="small"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51583" y="2054657"/>
            <a:ext cx="8288835" cy="4499473"/>
            <a:chOff x="185271" y="1710413"/>
            <a:chExt cx="8288835" cy="4499473"/>
          </a:xfrm>
        </p:grpSpPr>
        <p:sp>
          <p:nvSpPr>
            <p:cNvPr id="8" name="Rectángulo redondeado 7">
              <a:extLst>
                <a:ext uri="{FF2B5EF4-FFF2-40B4-BE49-F238E27FC236}">
                  <a16:creationId xmlns:a16="http://schemas.microsoft.com/office/drawing/2014/main" id="{AE33FC94-8968-7C4A-99FF-E172F0E33771}"/>
                </a:ext>
              </a:extLst>
            </p:cNvPr>
            <p:cNvSpPr/>
            <p:nvPr/>
          </p:nvSpPr>
          <p:spPr>
            <a:xfrm>
              <a:off x="185271" y="3287489"/>
              <a:ext cx="1543046" cy="2922397"/>
            </a:xfrm>
            <a:prstGeom prst="roundRect">
              <a:avLst/>
            </a:prstGeom>
            <a:solidFill>
              <a:srgbClr val="8C0A3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sr-Latn-C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Igra je zaustavljena zbog akcije </a:t>
              </a:r>
              <a:r>
                <a:rPr lang="en-U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koja je u vezi sa ekipom koja </a:t>
              </a:r>
              <a:r>
                <a:rPr lang="sr-Latn-C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ima</a:t>
              </a:r>
              <a:r>
                <a:rPr lang="en-U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kontrolu</a:t>
              </a:r>
              <a:r>
                <a:rPr lang="sr-Latn-C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lopte</a:t>
              </a:r>
              <a:endParaRPr lang="es-ES" sz="150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ángulo redondeado 13">
              <a:extLst>
                <a:ext uri="{FF2B5EF4-FFF2-40B4-BE49-F238E27FC236}">
                  <a16:creationId xmlns:a16="http://schemas.microsoft.com/office/drawing/2014/main" id="{8B9BA115-CB5E-D548-B88B-EDB26403E335}"/>
                </a:ext>
              </a:extLst>
            </p:cNvPr>
            <p:cNvSpPr/>
            <p:nvPr/>
          </p:nvSpPr>
          <p:spPr>
            <a:xfrm>
              <a:off x="1876810" y="3287490"/>
              <a:ext cx="1549678" cy="2922396"/>
            </a:xfrm>
            <a:prstGeom prst="roundRect">
              <a:avLst/>
            </a:prstGeom>
            <a:solidFill>
              <a:srgbClr val="8C0A3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Latn-C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Igra je z</a:t>
              </a:r>
              <a:r>
                <a:rPr lang="en-U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austavlj</a:t>
              </a:r>
              <a:r>
                <a:rPr lang="sr-Latn-C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ena </a:t>
              </a:r>
              <a:r>
                <a:rPr lang="en-U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zbog akcije koja nije u vezi ni sa jednom ekipom, osim ako bi</a:t>
              </a:r>
            </a:p>
            <a:p>
              <a:r>
                <a:rPr lang="en-U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protivnici bili dovedeni u podredeni položaj </a:t>
              </a:r>
              <a:endParaRPr lang="en-US" sz="15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ángulo redondeado 10">
              <a:extLst>
                <a:ext uri="{FF2B5EF4-FFF2-40B4-BE49-F238E27FC236}">
                  <a16:creationId xmlns:a16="http://schemas.microsoft.com/office/drawing/2014/main" id="{9E679E12-2BEE-164A-B8AC-40F859EF1381}"/>
                </a:ext>
              </a:extLst>
            </p:cNvPr>
            <p:cNvSpPr/>
            <p:nvPr/>
          </p:nvSpPr>
          <p:spPr>
            <a:xfrm>
              <a:off x="245444" y="1710413"/>
              <a:ext cx="1409700" cy="137587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8800" dirty="0">
                  <a:solidFill>
                    <a:srgbClr val="FF0000"/>
                  </a:solidFill>
                  <a:latin typeface="Fiba" pitchFamily="2" charset="0"/>
                </a:rPr>
                <a:t>9</a:t>
              </a:r>
              <a:r>
                <a:rPr lang="en-GB" sz="5400" dirty="0">
                  <a:solidFill>
                    <a:srgbClr val="FF0000"/>
                  </a:solidFill>
                  <a:latin typeface="Fiba" pitchFamily="2" charset="0"/>
                </a:rPr>
                <a:t> </a:t>
              </a:r>
            </a:p>
          </p:txBody>
        </p:sp>
        <p:sp>
          <p:nvSpPr>
            <p:cNvPr id="11" name="Rectángulo redondeado 19">
              <a:extLst>
                <a:ext uri="{FF2B5EF4-FFF2-40B4-BE49-F238E27FC236}">
                  <a16:creationId xmlns:a16="http://schemas.microsoft.com/office/drawing/2014/main" id="{841C9D8D-3C47-6342-966C-40E28C1DC1A2}"/>
                </a:ext>
              </a:extLst>
            </p:cNvPr>
            <p:cNvSpPr/>
            <p:nvPr/>
          </p:nvSpPr>
          <p:spPr>
            <a:xfrm>
              <a:off x="5231377" y="3287489"/>
              <a:ext cx="1647694" cy="2922397"/>
            </a:xfrm>
            <a:prstGeom prst="roundRect">
              <a:avLst/>
            </a:prstGeom>
            <a:solidFill>
              <a:srgbClr val="8C0A3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r>
                <a:rPr lang="en-GB" sz="15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L2M </a:t>
              </a:r>
              <a:r>
                <a:rPr lang="en-GB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/ T</a:t>
              </a:r>
              <a:r>
                <a:rPr lang="sr-Latn-C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ajm</a:t>
              </a:r>
              <a:r>
                <a:rPr lang="en-GB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-</a:t>
              </a:r>
              <a:r>
                <a:rPr lang="sr-Latn-C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GB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ut &amp; </a:t>
              </a:r>
              <a:r>
                <a:rPr lang="sr-Latn-C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trenerov izbor</a:t>
              </a:r>
              <a:r>
                <a:rPr lang="en-GB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: </a:t>
              </a:r>
              <a:endParaRPr lang="en-GB" sz="15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r>
                <a:rPr lang="sr-Latn-C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Ubacivanje u prednjem polju, kada ekipa ima</a:t>
              </a:r>
              <a:r>
                <a:rPr lang="en-GB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sr-Latn-C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GB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r-Latn-C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ili manje sekundi</a:t>
              </a:r>
              <a:r>
                <a:rPr lang="en-GB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r-Latn-C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poseda</a:t>
              </a:r>
              <a:r>
                <a:rPr lang="en-GB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5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ángulo redondeado 20">
              <a:extLst>
                <a:ext uri="{FF2B5EF4-FFF2-40B4-BE49-F238E27FC236}">
                  <a16:creationId xmlns:a16="http://schemas.microsoft.com/office/drawing/2014/main" id="{3C28EA57-6190-A440-9975-45653002146F}"/>
                </a:ext>
              </a:extLst>
            </p:cNvPr>
            <p:cNvSpPr/>
            <p:nvPr/>
          </p:nvSpPr>
          <p:spPr>
            <a:xfrm>
              <a:off x="3629454" y="3287489"/>
              <a:ext cx="1448960" cy="2922397"/>
            </a:xfrm>
            <a:prstGeom prst="roundRect">
              <a:avLst/>
            </a:prstGeom>
            <a:solidFill>
              <a:srgbClr val="8C0A3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r>
                <a:rPr lang="sr-Latn-C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Ekipa koja ima kontrolu lopte izvodi ubacivanje nakon odlaska lopte van graničnih linija</a:t>
              </a:r>
              <a:endParaRPr lang="fr-BE" sz="15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ángulo redondeado 21">
              <a:extLst>
                <a:ext uri="{FF2B5EF4-FFF2-40B4-BE49-F238E27FC236}">
                  <a16:creationId xmlns:a16="http://schemas.microsoft.com/office/drawing/2014/main" id="{CC3C3EFC-BB1B-E243-A560-467A73362F45}"/>
                </a:ext>
              </a:extLst>
            </p:cNvPr>
            <p:cNvSpPr/>
            <p:nvPr/>
          </p:nvSpPr>
          <p:spPr>
            <a:xfrm>
              <a:off x="7064406" y="3287489"/>
              <a:ext cx="1409700" cy="2922397"/>
            </a:xfrm>
            <a:prstGeom prst="roundRect">
              <a:avLst/>
            </a:prstGeom>
            <a:solidFill>
              <a:srgbClr val="8C0A3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r>
                <a:rPr lang="sr-Latn-CS" sz="15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Tehničku grešku je načinila ekipa koja ima kontrolu lopte</a:t>
              </a:r>
              <a:endParaRPr lang="fr-BE" sz="15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ángulo redondeado 22">
              <a:extLst>
                <a:ext uri="{FF2B5EF4-FFF2-40B4-BE49-F238E27FC236}">
                  <a16:creationId xmlns:a16="http://schemas.microsoft.com/office/drawing/2014/main" id="{D0C65466-DDEA-6A44-A32C-D4CEF942A5F1}"/>
                </a:ext>
              </a:extLst>
            </p:cNvPr>
            <p:cNvSpPr/>
            <p:nvPr/>
          </p:nvSpPr>
          <p:spPr>
            <a:xfrm>
              <a:off x="1957079" y="1710413"/>
              <a:ext cx="1409700" cy="137587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8800" dirty="0">
                  <a:solidFill>
                    <a:srgbClr val="FF0000"/>
                  </a:solidFill>
                  <a:latin typeface="Fiba" pitchFamily="2" charset="0"/>
                </a:rPr>
                <a:t>9</a:t>
              </a:r>
              <a:r>
                <a:rPr lang="en-GB" sz="5400" dirty="0">
                  <a:solidFill>
                    <a:srgbClr val="FF0000"/>
                  </a:solidFill>
                  <a:latin typeface="Fiba" pitchFamily="2" charset="0"/>
                </a:rPr>
                <a:t> </a:t>
              </a:r>
            </a:p>
          </p:txBody>
        </p:sp>
        <p:sp>
          <p:nvSpPr>
            <p:cNvPr id="15" name="Rectángulo redondeado 23">
              <a:extLst>
                <a:ext uri="{FF2B5EF4-FFF2-40B4-BE49-F238E27FC236}">
                  <a16:creationId xmlns:a16="http://schemas.microsoft.com/office/drawing/2014/main" id="{394FBE64-2B5D-ED45-A402-85805DABE5DA}"/>
                </a:ext>
              </a:extLst>
            </p:cNvPr>
            <p:cNvSpPr/>
            <p:nvPr/>
          </p:nvSpPr>
          <p:spPr>
            <a:xfrm>
              <a:off x="3668714" y="1710413"/>
              <a:ext cx="1409700" cy="137587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8800" dirty="0">
                  <a:solidFill>
                    <a:srgbClr val="FF0000"/>
                  </a:solidFill>
                  <a:latin typeface="Fiba" pitchFamily="2" charset="0"/>
                </a:rPr>
                <a:t>9</a:t>
              </a:r>
              <a:r>
                <a:rPr lang="en-GB" sz="5400" dirty="0">
                  <a:solidFill>
                    <a:srgbClr val="FF0000"/>
                  </a:solidFill>
                  <a:latin typeface="Fiba" pitchFamily="2" charset="0"/>
                </a:rPr>
                <a:t> </a:t>
              </a:r>
            </a:p>
          </p:txBody>
        </p:sp>
        <p:sp>
          <p:nvSpPr>
            <p:cNvPr id="16" name="Rectángulo redondeado 24">
              <a:extLst>
                <a:ext uri="{FF2B5EF4-FFF2-40B4-BE49-F238E27FC236}">
                  <a16:creationId xmlns:a16="http://schemas.microsoft.com/office/drawing/2014/main" id="{7ECB365D-B78C-AA47-BC1D-40C08F0577A2}"/>
                </a:ext>
              </a:extLst>
            </p:cNvPr>
            <p:cNvSpPr/>
            <p:nvPr/>
          </p:nvSpPr>
          <p:spPr>
            <a:xfrm>
              <a:off x="5351954" y="1710413"/>
              <a:ext cx="1409700" cy="137587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8800" dirty="0">
                  <a:solidFill>
                    <a:srgbClr val="FF0000"/>
                  </a:solidFill>
                  <a:latin typeface="Fiba" pitchFamily="2" charset="0"/>
                </a:rPr>
                <a:t>9</a:t>
              </a:r>
              <a:endParaRPr lang="en-GB" sz="5400" dirty="0">
                <a:solidFill>
                  <a:srgbClr val="FF0000"/>
                </a:solidFill>
                <a:latin typeface="Fiba" pitchFamily="2" charset="0"/>
              </a:endParaRPr>
            </a:p>
          </p:txBody>
        </p:sp>
        <p:sp>
          <p:nvSpPr>
            <p:cNvPr id="17" name="Rectángulo redondeado 25">
              <a:extLst>
                <a:ext uri="{FF2B5EF4-FFF2-40B4-BE49-F238E27FC236}">
                  <a16:creationId xmlns:a16="http://schemas.microsoft.com/office/drawing/2014/main" id="{452C8031-60D8-A94A-9B1F-95099282B16B}"/>
                </a:ext>
              </a:extLst>
            </p:cNvPr>
            <p:cNvSpPr/>
            <p:nvPr/>
          </p:nvSpPr>
          <p:spPr>
            <a:xfrm>
              <a:off x="7035194" y="1710413"/>
              <a:ext cx="1409700" cy="137587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8800" dirty="0">
                  <a:solidFill>
                    <a:srgbClr val="FF0000"/>
                  </a:solidFill>
                  <a:latin typeface="Fiba" pitchFamily="2" charset="0"/>
                </a:rPr>
                <a:t>9</a:t>
              </a:r>
              <a:r>
                <a:rPr lang="en-GB" sz="5400" dirty="0">
                  <a:solidFill>
                    <a:srgbClr val="FF0000"/>
                  </a:solidFill>
                  <a:latin typeface="Fiba" pitchFamily="2" charset="0"/>
                </a:rPr>
                <a:t> 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E03CAB3-1D6A-47C3-BAA7-16E573571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Avgust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208839"/>
            <a:ext cx="8536799" cy="684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sr-Latn-C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lang="en-GB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. 35 – </a:t>
            </a:r>
            <a:r>
              <a:rPr lang="sr-Latn-C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Obostrana greška</a:t>
            </a:r>
            <a:r>
              <a:rPr lang="en-GB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</a:t>
            </a:r>
            <a:endParaRPr lang="en-US" b="1" cap="small"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47241" y="1921809"/>
            <a:ext cx="8097519" cy="4472705"/>
            <a:chOff x="479322" y="1728171"/>
            <a:chExt cx="8097519" cy="4472705"/>
          </a:xfrm>
        </p:grpSpPr>
        <p:sp>
          <p:nvSpPr>
            <p:cNvPr id="7" name="Rectángulo redondeado 6">
              <a:extLst>
                <a:ext uri="{FF2B5EF4-FFF2-40B4-BE49-F238E27FC236}">
                  <a16:creationId xmlns:a16="http://schemas.microsoft.com/office/drawing/2014/main" id="{9C666E1B-D7B2-E74A-B76C-FB28C7D18ACE}"/>
                </a:ext>
              </a:extLst>
            </p:cNvPr>
            <p:cNvSpPr/>
            <p:nvPr/>
          </p:nvSpPr>
          <p:spPr>
            <a:xfrm>
              <a:off x="479322" y="1728171"/>
              <a:ext cx="8097519" cy="645070"/>
            </a:xfrm>
            <a:prstGeom prst="roundRect">
              <a:avLst/>
            </a:prstGeom>
            <a:noFill/>
            <a:ln w="57150">
              <a:solidFill>
                <a:srgbClr val="8C0A3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sr-Latn-CS" sz="20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DA BI GREŠKA BILA OBOSTRANA</a:t>
              </a:r>
              <a:endParaRPr lang="en-GB" sz="2000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ángulo redondeado 7">
              <a:extLst>
                <a:ext uri="{FF2B5EF4-FFF2-40B4-BE49-F238E27FC236}">
                  <a16:creationId xmlns:a16="http://schemas.microsoft.com/office/drawing/2014/main" id="{D9CF6647-FA8D-0447-9195-8BD425670881}"/>
                </a:ext>
              </a:extLst>
            </p:cNvPr>
            <p:cNvSpPr/>
            <p:nvPr/>
          </p:nvSpPr>
          <p:spPr>
            <a:xfrm>
              <a:off x="479322" y="3516919"/>
              <a:ext cx="2796441" cy="2059906"/>
            </a:xfrm>
            <a:prstGeom prst="roundRect">
              <a:avLst>
                <a:gd name="adj" fmla="val 11607"/>
              </a:avLst>
            </a:prstGeom>
            <a:solidFill>
              <a:srgbClr val="8C0A32"/>
            </a:solidFill>
            <a:ln w="57150">
              <a:solidFill>
                <a:srgbClr val="8C0A3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600" b="1" cap="all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sr-Latn-CS" sz="1600" b="1" cap="all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PROTIVNIČKA IGRAČA ČINE JEDAN NA DRUGOM GREŠKE SA FIZIČKIM DODIROM I POSTOJI JEDNAKA KAZNA</a:t>
              </a:r>
              <a:endParaRPr lang="en-GB" sz="1600" b="1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BEFC4DE-B310-3D46-B426-39D74FA2D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23391" y="2871534"/>
              <a:ext cx="3266365" cy="33293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A568805-9F0A-B541-8306-7D47DC5F1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0566" y="3603668"/>
              <a:ext cx="1309519" cy="186507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CA83C4A-0704-4CE0-9599-1FE680522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Avgust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208839"/>
            <a:ext cx="8536799" cy="684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sr-Latn-C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lang="en-GB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. 3</a:t>
            </a:r>
            <a:r>
              <a:rPr lang="sr-Latn-C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6</a:t>
            </a:r>
            <a:r>
              <a:rPr lang="en-GB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– </a:t>
            </a:r>
            <a:r>
              <a:rPr lang="sr-Latn-C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Tehnička greška</a:t>
            </a:r>
            <a:endParaRPr lang="en-GB" sz="2400">
              <a:latin typeface="Fiba" panose="02010500040101020104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3237" y="1904160"/>
            <a:ext cx="8245526" cy="4534292"/>
            <a:chOff x="463396" y="1686086"/>
            <a:chExt cx="8245526" cy="4534292"/>
          </a:xfrm>
        </p:grpSpPr>
        <p:sp>
          <p:nvSpPr>
            <p:cNvPr id="7" name="Rectángulo redondeado 7">
              <a:extLst>
                <a:ext uri="{FF2B5EF4-FFF2-40B4-BE49-F238E27FC236}">
                  <a16:creationId xmlns:a16="http://schemas.microsoft.com/office/drawing/2014/main" id="{3E02CF82-79ED-724E-941B-9E12ACA8A1BC}"/>
                </a:ext>
              </a:extLst>
            </p:cNvPr>
            <p:cNvSpPr/>
            <p:nvPr/>
          </p:nvSpPr>
          <p:spPr>
            <a:xfrm>
              <a:off x="3336053" y="4014461"/>
              <a:ext cx="3449060" cy="2170909"/>
            </a:xfrm>
            <a:prstGeom prst="roundRect">
              <a:avLst>
                <a:gd name="adj" fmla="val 11607"/>
              </a:avLst>
            </a:prstGeom>
            <a:solidFill>
              <a:srgbClr val="8C0A32"/>
            </a:solidFill>
            <a:ln w="57150">
              <a:solidFill>
                <a:srgbClr val="8C0A3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Nastavak</a:t>
              </a:r>
              <a:r>
                <a:rPr lang="en-U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lopta se vraća ekipi koja je imala kontrolu lopte ili pravo na loptu</a:t>
              </a:r>
              <a:endPara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ángulo redondeado 8">
              <a:extLst>
                <a:ext uri="{FF2B5EF4-FFF2-40B4-BE49-F238E27FC236}">
                  <a16:creationId xmlns:a16="http://schemas.microsoft.com/office/drawing/2014/main" id="{11EBC0EE-465E-2241-A897-F806E68E215C}"/>
                </a:ext>
              </a:extLst>
            </p:cNvPr>
            <p:cNvSpPr/>
            <p:nvPr/>
          </p:nvSpPr>
          <p:spPr>
            <a:xfrm>
              <a:off x="3336053" y="1766447"/>
              <a:ext cx="3449059" cy="1800718"/>
            </a:xfrm>
            <a:prstGeom prst="roundRect">
              <a:avLst>
                <a:gd name="adj" fmla="val 11607"/>
              </a:avLst>
            </a:prstGeom>
            <a:solidFill>
              <a:srgbClr val="8C0A32"/>
            </a:solidFill>
            <a:ln w="57150">
              <a:solidFill>
                <a:srgbClr val="8C0A3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just"/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Kazna</a:t>
              </a:r>
              <a:r>
                <a:rPr lang="en-U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: </a:t>
              </a:r>
              <a:endPara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spcBef>
                  <a:spcPts val="600"/>
                </a:spcBef>
              </a:pPr>
              <a:r>
                <a:rPr lang="en-U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1 </a:t>
              </a: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slobodno bacanje</a:t>
              </a:r>
              <a:r>
                <a:rPr lang="en-U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,</a:t>
              </a:r>
              <a:endPara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Treba da se sprovode odmah</a:t>
              </a: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osim nakon </a:t>
              </a: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aj</a:t>
              </a: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m-</a:t>
              </a: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ut</a:t>
              </a: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Imagen 2">
              <a:extLst>
                <a:ext uri="{FF2B5EF4-FFF2-40B4-BE49-F238E27FC236}">
                  <a16:creationId xmlns:a16="http://schemas.microsoft.com/office/drawing/2014/main" id="{BB85368C-2892-0E46-9571-FB70C7A1E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2577" y="1686086"/>
              <a:ext cx="1616345" cy="21765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B99B185-BFF6-094C-91E1-D2C4D9094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2576" y="4014461"/>
              <a:ext cx="1616345" cy="22059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Imagen 1">
              <a:extLst>
                <a:ext uri="{FF2B5EF4-FFF2-40B4-BE49-F238E27FC236}">
                  <a16:creationId xmlns:a16="http://schemas.microsoft.com/office/drawing/2014/main" id="{621103F7-66B1-8B43-97FA-48FDF0E03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396" y="2271065"/>
              <a:ext cx="2440755" cy="34867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F347DC3-1166-4CFC-B2A9-A3363D298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Avgust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208839"/>
            <a:ext cx="8536799" cy="684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sr-Latn-C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lang="en-GB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. 3</a:t>
            </a:r>
            <a:r>
              <a:rPr lang="sr-Latn-C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9</a:t>
            </a:r>
            <a:r>
              <a:rPr lang="en-GB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– </a:t>
            </a:r>
            <a:r>
              <a:rPr lang="sr-Latn-C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Tuča</a:t>
            </a:r>
            <a:endParaRPr lang="en-GB" sz="2400">
              <a:latin typeface="Fiba" panose="02010500040101020104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15614" y="1970540"/>
            <a:ext cx="8360773" cy="4439410"/>
            <a:chOff x="598713" y="1712357"/>
            <a:chExt cx="8360773" cy="4439410"/>
          </a:xfrm>
        </p:grpSpPr>
        <p:pic>
          <p:nvPicPr>
            <p:cNvPr id="7" name="Imagen 7">
              <a:extLst>
                <a:ext uri="{FF2B5EF4-FFF2-40B4-BE49-F238E27FC236}">
                  <a16:creationId xmlns:a16="http://schemas.microsoft.com/office/drawing/2014/main" id="{F83465AE-DBBC-814D-B45C-929AF6B72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713" y="3988080"/>
              <a:ext cx="3700725" cy="21636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B1F06FAC-F214-BC43-8322-50261BA22ACA}"/>
                </a:ext>
              </a:extLst>
            </p:cNvPr>
            <p:cNvSpPr/>
            <p:nvPr/>
          </p:nvSpPr>
          <p:spPr>
            <a:xfrm>
              <a:off x="598713" y="1712357"/>
              <a:ext cx="3700726" cy="1886705"/>
            </a:xfrm>
            <a:prstGeom prst="roundRect">
              <a:avLst>
                <a:gd name="adj" fmla="val 16055"/>
              </a:avLst>
            </a:prstGeom>
            <a:noFill/>
            <a:ln w="57150">
              <a:solidFill>
                <a:srgbClr val="8C0A3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sr-Latn-CS" sz="20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Ako član ekipe</a:t>
              </a:r>
              <a:r>
                <a:rPr lang="en-US" sz="20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2000" b="1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20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sr-Latn-CS" sz="20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zamenik</a:t>
              </a:r>
              <a:r>
                <a:rPr lang="en-US" sz="20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, do</a:t>
              </a:r>
              <a:r>
                <a:rPr lang="sr-Latn-CS" sz="20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20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tor </a:t>
              </a:r>
              <a:r>
                <a:rPr lang="sr-Latn-CS" sz="20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itd</a:t>
              </a:r>
              <a:r>
                <a:rPr lang="en-US" sz="20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...) </a:t>
              </a:r>
              <a:r>
                <a:rPr lang="sr-Latn-CS" sz="20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napusti prostor oko klupe ekipe u toku tuče</a:t>
              </a:r>
              <a:endParaRPr lang="en-US" sz="2000" b="1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GB" sz="2000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id="{2222F802-6BCD-7B4E-B274-5F1AE8E8E06A}"/>
                </a:ext>
              </a:extLst>
            </p:cNvPr>
            <p:cNvSpPr/>
            <p:nvPr/>
          </p:nvSpPr>
          <p:spPr>
            <a:xfrm>
              <a:off x="4695092" y="1728615"/>
              <a:ext cx="4264394" cy="1854188"/>
            </a:xfrm>
            <a:prstGeom prst="roundRect">
              <a:avLst>
                <a:gd name="adj" fmla="val 11607"/>
              </a:avLst>
            </a:prstGeom>
            <a:solidFill>
              <a:srgbClr val="8C0A32"/>
            </a:solidFill>
            <a:ln w="57150">
              <a:solidFill>
                <a:srgbClr val="8C0A3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>
                <a:spcBef>
                  <a:spcPts val="600"/>
                </a:spcBef>
              </a:pPr>
              <a:r>
                <a:rPr lang="sr-Latn-C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Bez aktivnog učešća u tuči</a:t>
              </a:r>
              <a:r>
                <a:rPr lang="en-U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lvl="0">
                <a:spcBef>
                  <a:spcPts val="600"/>
                </a:spcBef>
              </a:pPr>
              <a:r>
                <a:rPr lang="sr-Latn-C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is</a:t>
              </a:r>
              <a:r>
                <a:rPr lang="sr-Latn-C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kvalikuje se</a:t>
              </a:r>
              <a:r>
                <a:rPr lang="en-U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&amp; </a:t>
              </a:r>
              <a:r>
                <a:rPr lang="en-U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TF </a:t>
              </a:r>
              <a:r>
                <a:rPr lang="sr-Latn-C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treneru</a:t>
              </a:r>
              <a:endPara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r>
                <a:rPr lang="en-US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“F”  ( 2 FT  </a:t>
              </a:r>
              <a:r>
                <a:rPr lang="en-U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+ P </a:t>
              </a:r>
              <a:r>
                <a:rPr lang="en-US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x </a:t>
              </a:r>
              <a:r>
                <a:rPr lang="sr-Latn-C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ekipa</a:t>
              </a:r>
              <a:endParaRPr lang="es-E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ángulo redondeado 9">
              <a:extLst>
                <a:ext uri="{FF2B5EF4-FFF2-40B4-BE49-F238E27FC236}">
                  <a16:creationId xmlns:a16="http://schemas.microsoft.com/office/drawing/2014/main" id="{FC09A043-FCF8-4E43-868F-F660EA9B07D7}"/>
                </a:ext>
              </a:extLst>
            </p:cNvPr>
            <p:cNvSpPr/>
            <p:nvPr/>
          </p:nvSpPr>
          <p:spPr>
            <a:xfrm>
              <a:off x="4695092" y="3988080"/>
              <a:ext cx="4264394" cy="2163687"/>
            </a:xfrm>
            <a:prstGeom prst="roundRect">
              <a:avLst>
                <a:gd name="adj" fmla="val 11607"/>
              </a:avLst>
            </a:prstGeom>
            <a:solidFill>
              <a:srgbClr val="8C0A32"/>
            </a:solidFill>
            <a:ln w="57150">
              <a:solidFill>
                <a:srgbClr val="8C0A3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sr-Latn-C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Aktivno učešće u tuči</a:t>
              </a:r>
              <a:r>
                <a:rPr lang="en-U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lvl="0">
                <a:spcBef>
                  <a:spcPts val="600"/>
                </a:spcBef>
              </a:pPr>
              <a:r>
                <a:rPr lang="sr-Latn-C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is</a:t>
              </a:r>
              <a:r>
                <a:rPr lang="sr-Latn-C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kvalifikujuća greška</a:t>
              </a:r>
              <a:endPara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r>
                <a:rPr lang="en-US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“D”  ( 2 FT </a:t>
              </a:r>
              <a:r>
                <a:rPr lang="en-U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+ P </a:t>
              </a:r>
              <a:r>
                <a:rPr lang="en-US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x </a:t>
              </a:r>
              <a:r>
                <a:rPr lang="sr-Latn-C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osoba</a:t>
              </a:r>
              <a:endPara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BB47272-307A-4CA5-AA70-01496434E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Avgust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208839"/>
            <a:ext cx="8536799" cy="684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sr-Latn-C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lang="en-GB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. </a:t>
            </a:r>
            <a:r>
              <a:rPr lang="sr-Latn-C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46</a:t>
            </a:r>
            <a:r>
              <a:rPr lang="en-GB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– </a:t>
            </a:r>
            <a:r>
              <a:rPr lang="sr-Latn-C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Glavni sudija: dužnosti IRS</a:t>
            </a:r>
            <a:endParaRPr lang="en-GB" sz="2400">
              <a:latin typeface="Fiba" panose="02010500040101020104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05674" y="1898718"/>
            <a:ext cx="8780653" cy="4676552"/>
            <a:chOff x="196294" y="1748111"/>
            <a:chExt cx="8780653" cy="4676552"/>
          </a:xfrm>
        </p:grpSpPr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id="{A8C1CD95-91BF-3947-8F8E-62A5F75E3805}"/>
                </a:ext>
              </a:extLst>
            </p:cNvPr>
            <p:cNvSpPr/>
            <p:nvPr/>
          </p:nvSpPr>
          <p:spPr>
            <a:xfrm>
              <a:off x="196294" y="1771906"/>
              <a:ext cx="2520529" cy="991392"/>
            </a:xfrm>
            <a:prstGeom prst="roundRect">
              <a:avLst>
                <a:gd name="adj" fmla="val 21647"/>
              </a:avLst>
            </a:prstGeom>
            <a:noFill/>
            <a:ln w="57150">
              <a:solidFill>
                <a:srgbClr val="8C0A3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sr-Latn-CS" sz="20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Poslednja dva </a:t>
              </a:r>
              <a:r>
                <a:rPr lang="en-GB" sz="20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minut</a:t>
              </a:r>
              <a:r>
                <a:rPr lang="sr-Latn-CS" sz="20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a utakmice</a:t>
              </a:r>
              <a:endParaRPr lang="en-GB" sz="2000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ángulo redondeado 8">
              <a:extLst>
                <a:ext uri="{FF2B5EF4-FFF2-40B4-BE49-F238E27FC236}">
                  <a16:creationId xmlns:a16="http://schemas.microsoft.com/office/drawing/2014/main" id="{4796DD92-0E07-ED49-8DFF-59B1F9FECC50}"/>
                </a:ext>
              </a:extLst>
            </p:cNvPr>
            <p:cNvSpPr/>
            <p:nvPr/>
          </p:nvSpPr>
          <p:spPr>
            <a:xfrm>
              <a:off x="5178669" y="1748111"/>
              <a:ext cx="3798277" cy="1015188"/>
            </a:xfrm>
            <a:prstGeom prst="roundRect">
              <a:avLst>
                <a:gd name="adj" fmla="val 21647"/>
              </a:avLst>
            </a:prstGeom>
            <a:noFill/>
            <a:ln w="57150">
              <a:solidFill>
                <a:srgbClr val="8C0A3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sr-Latn-CS" sz="20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Bilo kad u toku utakmice</a:t>
              </a:r>
              <a:endParaRPr lang="en-GB" sz="2000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ángulo redondeado 9">
              <a:extLst>
                <a:ext uri="{FF2B5EF4-FFF2-40B4-BE49-F238E27FC236}">
                  <a16:creationId xmlns:a16="http://schemas.microsoft.com/office/drawing/2014/main" id="{963BB634-504D-E94F-932D-F303527E4F55}"/>
                </a:ext>
              </a:extLst>
            </p:cNvPr>
            <p:cNvSpPr/>
            <p:nvPr/>
          </p:nvSpPr>
          <p:spPr>
            <a:xfrm>
              <a:off x="196295" y="2905720"/>
              <a:ext cx="2476077" cy="991392"/>
            </a:xfrm>
            <a:prstGeom prst="roundRect">
              <a:avLst>
                <a:gd name="adj" fmla="val 21647"/>
              </a:avLst>
            </a:prstGeom>
            <a:solidFill>
              <a:srgbClr val="8C0A32"/>
            </a:solidFill>
            <a:ln w="57150">
              <a:solidFill>
                <a:srgbClr val="8C0A3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sr-Latn-CS" sz="14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Dosuđeno</a:t>
              </a:r>
              <a:r>
                <a:rPr lang="en-GB" sz="14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GB" sz="14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GT / BI </a:t>
              </a:r>
            </a:p>
            <a:p>
              <a:pPr algn="ctr"/>
              <a:r>
                <a:rPr lang="sr-Latn-CS" sz="14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DA</a:t>
              </a:r>
              <a:r>
                <a:rPr lang="en-GB" sz="14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/ N</a:t>
              </a:r>
              <a:r>
                <a:rPr lang="sr-Latn-CS" sz="14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</a:t>
              </a:r>
              <a:endParaRPr lang="en-GB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ángulo redondeado 10">
              <a:extLst>
                <a:ext uri="{FF2B5EF4-FFF2-40B4-BE49-F238E27FC236}">
                  <a16:creationId xmlns:a16="http://schemas.microsoft.com/office/drawing/2014/main" id="{3A536A21-09C2-674D-BEC2-553584C8966C}"/>
                </a:ext>
              </a:extLst>
            </p:cNvPr>
            <p:cNvSpPr/>
            <p:nvPr/>
          </p:nvSpPr>
          <p:spPr>
            <a:xfrm>
              <a:off x="5178669" y="2905720"/>
              <a:ext cx="1925516" cy="991392"/>
            </a:xfrm>
            <a:prstGeom prst="roundRect">
              <a:avLst>
                <a:gd name="adj" fmla="val 21647"/>
              </a:avLst>
            </a:prstGeom>
            <a:solidFill>
              <a:srgbClr val="8C0A32"/>
            </a:solidFill>
            <a:ln w="57150">
              <a:solidFill>
                <a:srgbClr val="8C0A3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sr-Latn-CS" sz="14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IGRAČ KOJI ŠUTERA</a:t>
              </a:r>
              <a:r>
                <a:rPr lang="en-GB" sz="14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r-Latn-CS" sz="140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GB" sz="14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2/3 </a:t>
              </a:r>
              <a:r>
                <a:rPr lang="sr-Latn-CS" sz="14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SLOBODNA BACANJA</a:t>
              </a:r>
              <a:r>
                <a:rPr lang="en-GB" sz="14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GB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ángulo redondeado 11">
              <a:extLst>
                <a:ext uri="{FF2B5EF4-FFF2-40B4-BE49-F238E27FC236}">
                  <a16:creationId xmlns:a16="http://schemas.microsoft.com/office/drawing/2014/main" id="{0358BDB6-0AD7-1043-A812-1894C5CFA5C5}"/>
                </a:ext>
              </a:extLst>
            </p:cNvPr>
            <p:cNvSpPr/>
            <p:nvPr/>
          </p:nvSpPr>
          <p:spPr>
            <a:xfrm>
              <a:off x="7194621" y="2927928"/>
              <a:ext cx="1782326" cy="969184"/>
            </a:xfrm>
            <a:prstGeom prst="roundRect">
              <a:avLst>
                <a:gd name="adj" fmla="val 21647"/>
              </a:avLst>
            </a:prstGeom>
            <a:solidFill>
              <a:srgbClr val="8C0A32"/>
            </a:solidFill>
            <a:ln w="57150">
              <a:solidFill>
                <a:srgbClr val="8C0A3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4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PF - UF - DQF</a:t>
              </a:r>
            </a:p>
            <a:p>
              <a:r>
                <a:rPr lang="sr-Latn-CS" sz="14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POŠTRITI ILI UBLAŽITI</a:t>
              </a:r>
              <a:endParaRPr lang="en-GB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Imagen 13">
              <a:extLst>
                <a:ext uri="{FF2B5EF4-FFF2-40B4-BE49-F238E27FC236}">
                  <a16:creationId xmlns:a16="http://schemas.microsoft.com/office/drawing/2014/main" id="{B5E0C85E-FD1A-B04B-BE95-999FEF147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814" y="4044397"/>
              <a:ext cx="1666186" cy="23802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Imagen 14">
              <a:extLst>
                <a:ext uri="{FF2B5EF4-FFF2-40B4-BE49-F238E27FC236}">
                  <a16:creationId xmlns:a16="http://schemas.microsoft.com/office/drawing/2014/main" id="{202A9491-1A9E-3A4A-8333-C63DE0FAD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800" y="1771904"/>
              <a:ext cx="2026537" cy="15922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Imagen 15">
              <a:extLst>
                <a:ext uri="{FF2B5EF4-FFF2-40B4-BE49-F238E27FC236}">
                  <a16:creationId xmlns:a16="http://schemas.microsoft.com/office/drawing/2014/main" id="{CBBF1BCC-ABFB-794A-9FCC-B6BED0514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0566" y="4044397"/>
              <a:ext cx="1666187" cy="23802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Imagen 12">
              <a:extLst>
                <a:ext uri="{FF2B5EF4-FFF2-40B4-BE49-F238E27FC236}">
                  <a16:creationId xmlns:a16="http://schemas.microsoft.com/office/drawing/2014/main" id="{6E35A486-EF9E-194C-92DD-3A648F08F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2145" y="4044397"/>
              <a:ext cx="1666187" cy="238026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6A0F3-5D97-49F1-84EB-2CA063A2D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Avgust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208839"/>
            <a:ext cx="8536799" cy="684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sr-Latn-C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lang="en-GB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. </a:t>
            </a:r>
            <a:r>
              <a:rPr lang="sr-Latn-C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50</a:t>
            </a:r>
            <a:r>
              <a:rPr lang="en-GB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– </a:t>
            </a:r>
            <a:r>
              <a:rPr lang="sr-Latn-C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Merilac perioda šuta: dužnosti</a:t>
            </a:r>
            <a:endParaRPr lang="en-GB" sz="2400">
              <a:latin typeface="Fiba" panose="02010500040101020104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53486" y="1969077"/>
            <a:ext cx="8485028" cy="4272131"/>
            <a:chOff x="163285" y="1646348"/>
            <a:chExt cx="8485028" cy="4272131"/>
          </a:xfrm>
        </p:grpSpPr>
        <p:pic>
          <p:nvPicPr>
            <p:cNvPr id="7" name="Imagen 1">
              <a:extLst>
                <a:ext uri="{FF2B5EF4-FFF2-40B4-BE49-F238E27FC236}">
                  <a16:creationId xmlns:a16="http://schemas.microsoft.com/office/drawing/2014/main" id="{7BBBD344-DDCF-594E-BAE3-9F268150E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88090" y="2413830"/>
              <a:ext cx="3136447" cy="15496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ángulo redondeado 5">
              <a:extLst>
                <a:ext uri="{FF2B5EF4-FFF2-40B4-BE49-F238E27FC236}">
                  <a16:creationId xmlns:a16="http://schemas.microsoft.com/office/drawing/2014/main" id="{379692E1-94A2-7045-8057-D85BBA231B8E}"/>
                </a:ext>
              </a:extLst>
            </p:cNvPr>
            <p:cNvSpPr/>
            <p:nvPr/>
          </p:nvSpPr>
          <p:spPr>
            <a:xfrm>
              <a:off x="665700" y="1646348"/>
              <a:ext cx="7663543" cy="657062"/>
            </a:xfrm>
            <a:prstGeom prst="roundRect">
              <a:avLst>
                <a:gd name="adj" fmla="val 21647"/>
              </a:avLst>
            </a:prstGeom>
            <a:solidFill>
              <a:schemeClr val="tx1"/>
            </a:solidFill>
            <a:ln w="57150">
              <a:solidFill>
                <a:srgbClr val="8C0A3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sr-Latn-CS" sz="20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Lopta zaglavljena između obruča i table</a:t>
              </a:r>
              <a:endParaRPr lang="en-US" sz="2000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GB" sz="2000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ángulo redondeado 6">
              <a:extLst>
                <a:ext uri="{FF2B5EF4-FFF2-40B4-BE49-F238E27FC236}">
                  <a16:creationId xmlns:a16="http://schemas.microsoft.com/office/drawing/2014/main" id="{59DA2359-5F51-9140-A318-7C8D7C1FB8EF}"/>
                </a:ext>
              </a:extLst>
            </p:cNvPr>
            <p:cNvSpPr/>
            <p:nvPr/>
          </p:nvSpPr>
          <p:spPr>
            <a:xfrm>
              <a:off x="4256313" y="4795730"/>
              <a:ext cx="4392000" cy="1122749"/>
            </a:xfrm>
            <a:prstGeom prst="roundRect">
              <a:avLst>
                <a:gd name="adj" fmla="val 21647"/>
              </a:avLst>
            </a:prstGeom>
            <a:solidFill>
              <a:srgbClr val="8C0A32"/>
            </a:solidFill>
            <a:ln w="57150">
              <a:solidFill>
                <a:srgbClr val="8C0A3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Sat se vraća na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6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24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” </a:t>
              </a:r>
              <a:endParaRPr lang="sr-Latn-CS" sz="160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AKO JE LOPTA ZA EKIPU 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B, </a:t>
              </a:r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koja NIJE IMALA kontrolu lopte</a:t>
              </a:r>
              <a:endParaRPr lang="en-GB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ángulo redondeado 7">
              <a:extLst>
                <a:ext uri="{FF2B5EF4-FFF2-40B4-BE49-F238E27FC236}">
                  <a16:creationId xmlns:a16="http://schemas.microsoft.com/office/drawing/2014/main" id="{9DD71944-25F0-BC40-B78E-15192CA1DE42}"/>
                </a:ext>
              </a:extLst>
            </p:cNvPr>
            <p:cNvSpPr/>
            <p:nvPr/>
          </p:nvSpPr>
          <p:spPr>
            <a:xfrm>
              <a:off x="163285" y="4795730"/>
              <a:ext cx="3924000" cy="1122749"/>
            </a:xfrm>
            <a:prstGeom prst="roundRect">
              <a:avLst>
                <a:gd name="adj" fmla="val 21647"/>
              </a:avLst>
            </a:prstGeom>
            <a:solidFill>
              <a:srgbClr val="8C0A32"/>
            </a:solidFill>
            <a:ln w="57150">
              <a:solidFill>
                <a:srgbClr val="8C0A3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Sat se vraća na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6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14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” </a:t>
              </a:r>
              <a:endParaRPr lang="sr-Latn-CS" sz="160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AKO JE LOPTA ZA EKIPU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6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koja je imala kontrolu lopte</a:t>
              </a:r>
              <a:endParaRPr lang="en-GB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ángulo redondeado 10">
              <a:extLst>
                <a:ext uri="{FF2B5EF4-FFF2-40B4-BE49-F238E27FC236}">
                  <a16:creationId xmlns:a16="http://schemas.microsoft.com/office/drawing/2014/main" id="{AF4E02AA-D010-462C-B143-0779B205BAA5}"/>
                </a:ext>
              </a:extLst>
            </p:cNvPr>
            <p:cNvSpPr/>
            <p:nvPr/>
          </p:nvSpPr>
          <p:spPr>
            <a:xfrm>
              <a:off x="2876969" y="4105764"/>
              <a:ext cx="2769578" cy="523280"/>
            </a:xfrm>
            <a:prstGeom prst="roundRect">
              <a:avLst>
                <a:gd name="adj" fmla="val 21647"/>
              </a:avLst>
            </a:prstGeom>
            <a:solidFill>
              <a:srgbClr val="8C0A32"/>
            </a:solidFill>
            <a:ln w="57150">
              <a:solidFill>
                <a:srgbClr val="8C0A3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itua</a:t>
              </a:r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cija podbacivanja</a:t>
              </a:r>
              <a:endParaRPr lang="en-GB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193F287-C42F-48BA-8B33-80B86C2FC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10244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</a:t>
            </a:r>
            <a:r>
              <a:rPr lang="en-US" altLang="en-US" sz="1200" b="1" dirty="0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Avgust</a:t>
            </a:r>
            <a:r>
              <a:rPr lang="en-US" altLang="en-US" sz="12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6F423FB-165A-E349-8D45-BA7407404C3B}"/>
              </a:ext>
            </a:extLst>
          </p:cNvPr>
          <p:cNvSpPr txBox="1">
            <a:spLocks/>
          </p:cNvSpPr>
          <p:nvPr/>
        </p:nvSpPr>
        <p:spPr>
          <a:xfrm>
            <a:off x="1969476" y="283682"/>
            <a:ext cx="6647069" cy="637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GB" sz="2800" dirty="0">
              <a:solidFill>
                <a:schemeClr val="tx1"/>
              </a:solidFill>
              <a:latin typeface="Fiba" panose="02010500040101020104" pitchFamily="2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6F423FB-165A-E349-8D45-BA7407404C3B}"/>
              </a:ext>
            </a:extLst>
          </p:cNvPr>
          <p:cNvSpPr txBox="1">
            <a:spLocks/>
          </p:cNvSpPr>
          <p:nvPr/>
        </p:nvSpPr>
        <p:spPr>
          <a:xfrm>
            <a:off x="270404" y="1189117"/>
            <a:ext cx="8229600" cy="637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Fiba" panose="02010500040101020104" pitchFamily="2" charset="0"/>
              </a:rPr>
              <a:t>NOTE</a:t>
            </a:r>
            <a:endParaRPr lang="en-GB" sz="2800" dirty="0">
              <a:solidFill>
                <a:schemeClr val="tx1"/>
              </a:solidFill>
              <a:latin typeface="Fiba" panose="02010500040101020104" pitchFamily="2" charset="0"/>
            </a:endParaRPr>
          </a:p>
        </p:txBody>
      </p:sp>
      <p:sp>
        <p:nvSpPr>
          <p:cNvPr id="9" name="Sisällön paikkamerkki 2"/>
          <p:cNvSpPr txBox="1">
            <a:spLocks/>
          </p:cNvSpPr>
          <p:nvPr/>
        </p:nvSpPr>
        <p:spPr>
          <a:xfrm>
            <a:off x="334567" y="1239422"/>
            <a:ext cx="11541875" cy="531198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r-Latn-CS" sz="2000" b="1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Skraćenice korišćene u ovom materijalu</a:t>
            </a:r>
            <a:endParaRPr kumimoji="0" lang="en-GB" sz="2000" b="1" i="0" u="none" strike="noStrike" kern="1200" cap="small" spc="0" normalizeH="0" baseline="0" noProof="0">
              <a:ln>
                <a:noFill/>
              </a:ln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uLnTx/>
              <a:uFillTx/>
              <a:latin typeface="Arial" pitchFamily="34" charset="0"/>
              <a:ea typeface="Univers 57 Condensed" charset="0"/>
              <a:cs typeface="Arial" pitchFamily="34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PF =		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	</a:t>
            </a: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Personal Foul (</a:t>
            </a: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li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čna</a:t>
            </a:r>
            <a:r>
              <a:rPr kumimoji="0" lang="sr-Latn-CS" sz="2000" b="0" i="0" u="none" strike="noStrike" kern="1200" cap="small" spc="0" normalizeH="0" noProof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greška</a:t>
            </a:r>
            <a:r>
              <a:rPr kumimoji="0" lang="sr-Latn-CS" sz="2000" b="0" i="0" u="none" strike="noStrike" kern="1200" cap="small" spc="0" normalizeH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  <a:endParaRPr kumimoji="0" lang="en-GB" sz="2000" b="0" i="0" u="none" strike="noStrike" kern="1200" cap="small" spc="0" normalizeH="0" baseline="0" noProof="0">
              <a:ln>
                <a:noFill/>
              </a:ln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uLnTx/>
              <a:uFillTx/>
              <a:latin typeface="Arial" pitchFamily="34" charset="0"/>
              <a:ea typeface="Univers 57 Condensed" charset="0"/>
              <a:cs typeface="Arial" pitchFamily="34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UF = 		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	</a:t>
            </a: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Unsportsmanlike Foul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(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Nesportska greška</a:t>
            </a:r>
            <a:r>
              <a:rPr kumimoji="0" lang="sr-Latn-CS" sz="2000" b="0" i="0" u="none" strike="noStrike" kern="1200" cap="small" spc="0" normalizeH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  <a:endParaRPr kumimoji="0" lang="en-GB" sz="2000" b="0" i="0" u="none" strike="noStrike" kern="1200" cap="small" spc="0" normalizeH="0" baseline="0" noProof="0">
              <a:ln>
                <a:noFill/>
              </a:ln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uLnTx/>
              <a:uFillTx/>
              <a:latin typeface="Arial" pitchFamily="34" charset="0"/>
              <a:ea typeface="Univers 57 Condensed" charset="0"/>
              <a:cs typeface="Arial" pitchFamily="34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DQF = 	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	</a:t>
            </a: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Disqualifying Foul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(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Diskvalifikujuća</a:t>
            </a:r>
            <a:r>
              <a:rPr kumimoji="0" lang="sr-Latn-CS" sz="2000" b="0" i="0" u="none" strike="noStrike" kern="1200" cap="small" spc="0" normalizeH="0" noProof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greška</a:t>
            </a:r>
            <a:r>
              <a:rPr kumimoji="0" lang="sr-Latn-CS" sz="2000" b="0" i="0" u="none" strike="noStrike" kern="1200" cap="small" spc="0" normalizeH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  <a:endParaRPr kumimoji="0" lang="en-GB" sz="2000" b="0" i="0" u="none" strike="noStrike" kern="1200" cap="small" spc="0" normalizeH="0" baseline="0" noProof="0">
              <a:ln>
                <a:noFill/>
              </a:ln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uLnTx/>
              <a:uFillTx/>
              <a:latin typeface="Arial" pitchFamily="34" charset="0"/>
              <a:ea typeface="Univers 57 Condensed" charset="0"/>
              <a:cs typeface="Arial" pitchFamily="34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OOB = 	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	</a:t>
            </a: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Out-of-bounds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(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Van graničnih linija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  <a:endParaRPr kumimoji="0" lang="en-GB" sz="2000" b="0" i="0" u="none" strike="noStrike" kern="1200" cap="small" spc="0" normalizeH="0" baseline="0" noProof="0">
              <a:ln>
                <a:noFill/>
              </a:ln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uLnTx/>
              <a:uFillTx/>
              <a:latin typeface="Arial" pitchFamily="34" charset="0"/>
              <a:ea typeface="Univers 57 Condensed" charset="0"/>
              <a:cs typeface="Arial" pitchFamily="34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L2M = 	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	</a:t>
            </a: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Last 2 minutes of the 4</a:t>
            </a:r>
            <a:r>
              <a:rPr kumimoji="0" lang="en-GB" sz="2000" b="0" i="0" u="none" strike="noStrike" kern="1200" cap="small" spc="0" normalizeH="0" baseline="3000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th</a:t>
            </a: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quarter or overtime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(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Poslednja 2 minuta četvrte </a:t>
            </a:r>
          </a:p>
          <a:p>
            <a:pPr marL="285750" marR="0" lvl="0" indent="1511300" algn="just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sr-Latn-CS" sz="2000" cap="small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četvrtine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ili produžetka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  <a:endParaRPr kumimoji="0" lang="en-GB" sz="2000" b="0" i="0" u="none" strike="noStrike" kern="1200" cap="small" spc="0" normalizeH="0" baseline="0" noProof="0">
              <a:ln>
                <a:noFill/>
              </a:ln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uLnTx/>
              <a:uFillTx/>
              <a:latin typeface="Arial" pitchFamily="34" charset="0"/>
              <a:ea typeface="Univers 57 Condensed" charset="0"/>
              <a:cs typeface="Arial" pitchFamily="34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1 FT = 	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	</a:t>
            </a: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1 Free throw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(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1</a:t>
            </a:r>
            <a:r>
              <a:rPr kumimoji="0" lang="sr-Latn-CS" sz="2000" b="0" i="0" u="none" strike="noStrike" kern="1200" cap="small" spc="0" normalizeH="0" noProof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S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lobodno bacanje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  <a:endParaRPr kumimoji="0" lang="en-GB" sz="2000" b="0" i="0" u="none" strike="noStrike" kern="1200" cap="small" spc="0" normalizeH="0" baseline="0" noProof="0">
              <a:ln>
                <a:noFill/>
              </a:ln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uLnTx/>
              <a:uFillTx/>
              <a:latin typeface="Arial" pitchFamily="34" charset="0"/>
              <a:ea typeface="Univers 57 Condensed" charset="0"/>
              <a:cs typeface="Arial" pitchFamily="34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2 FT + P = 	2 Free throws and possession for throw-in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(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2 slobodna bacanja </a:t>
            </a:r>
          </a:p>
          <a:p>
            <a:pPr marL="285750" marR="0" lvl="0" indent="1597025" algn="just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i posed za ubacivanje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  <a:endParaRPr kumimoji="0" lang="en-GB" sz="2000" b="0" i="0" u="none" strike="noStrike" kern="1200" cap="small" spc="0" normalizeH="0" baseline="0" noProof="0">
              <a:ln>
                <a:noFill/>
              </a:ln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uLnTx/>
              <a:uFillTx/>
              <a:latin typeface="Arial" pitchFamily="34" charset="0"/>
              <a:ea typeface="Univers 57 Condensed" charset="0"/>
              <a:cs typeface="Arial" pitchFamily="34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GT = 	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	</a:t>
            </a: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Goal tending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(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Sprečavanje pogotka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  <a:endParaRPr kumimoji="0" lang="en-GB" sz="2000" b="0" i="0" u="none" strike="noStrike" kern="1200" cap="small" spc="0" normalizeH="0" baseline="0" noProof="0">
              <a:ln>
                <a:noFill/>
              </a:ln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uLnTx/>
              <a:uFillTx/>
              <a:latin typeface="Arial" pitchFamily="34" charset="0"/>
              <a:ea typeface="Univers 57 Condensed" charset="0"/>
              <a:cs typeface="Arial" pitchFamily="34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BI = 		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	</a:t>
            </a: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Basket interference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(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Ometanje koša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  <a:endParaRPr kumimoji="0" lang="en-GB" sz="2000" b="0" i="0" u="none" strike="noStrike" kern="1200" cap="small" spc="0" normalizeH="0" baseline="0" noProof="0">
              <a:ln>
                <a:noFill/>
              </a:ln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uLnTx/>
              <a:uFillTx/>
              <a:latin typeface="Arial" pitchFamily="34" charset="0"/>
              <a:ea typeface="Univers 57 Condensed" charset="0"/>
              <a:cs typeface="Arial" pitchFamily="34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IRS =	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	</a:t>
            </a:r>
            <a:r>
              <a:rPr kumimoji="0" lang="en-GB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Instant Replay System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(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Sistem za ponavljanje snimka</a:t>
            </a:r>
            <a:r>
              <a:rPr kumimoji="0" lang="sr-Latn-CS" sz="20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  <a:endParaRPr kumimoji="0" lang="en-GB" sz="2000" b="0" i="0" u="none" strike="noStrike" kern="1200" cap="small" spc="0" normalizeH="0" baseline="0" noProof="0">
              <a:ln>
                <a:noFill/>
              </a:ln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uLnTx/>
              <a:uFillTx/>
              <a:latin typeface="Arial" pitchFamily="34" charset="0"/>
              <a:ea typeface="Univers 57 Condensed" charset="0"/>
              <a:cs typeface="Arial" pitchFamily="34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small" spc="0" normalizeH="0" baseline="0" noProof="0">
              <a:ln>
                <a:noFill/>
              </a:ln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uLnTx/>
              <a:uFillTx/>
              <a:latin typeface="Arial" pitchFamily="34" charset="0"/>
              <a:ea typeface="Univers 57 Condensed" charset="0"/>
              <a:cs typeface="Arial" pitchFamily="34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small" spc="0" normalizeH="0" baseline="0" noProof="0">
              <a:ln>
                <a:noFill/>
              </a:ln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uLnTx/>
              <a:uFillTx/>
              <a:latin typeface="Arial" pitchFamily="34" charset="0"/>
              <a:ea typeface="Univers 57 Condensed" charset="0"/>
              <a:cs typeface="Arial" pitchFamily="34" charset="0"/>
            </a:endParaRPr>
          </a:p>
          <a:p>
            <a:pPr marL="179388" marR="0" lvl="0" indent="-179388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1" u="sng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uLnTx/>
              <a:uFillTx/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1E069-C173-4556-81B7-6906812A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</a:t>
            </a:r>
            <a:r>
              <a:rPr lang="en-US" altLang="en-US" sz="1200" b="1" dirty="0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Avgust</a:t>
            </a:r>
            <a:r>
              <a:rPr lang="en-US" altLang="en-US" sz="12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208839"/>
            <a:ext cx="8536799" cy="684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sr-Latn-CS" b="1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Oprema: uređaj sata za šut</a:t>
            </a:r>
            <a:endParaRPr lang="en-GB" sz="2400">
              <a:latin typeface="Fiba" panose="02010500040101020104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91523" y="2486961"/>
            <a:ext cx="8008955" cy="2772000"/>
            <a:chOff x="625096" y="2486961"/>
            <a:chExt cx="8008955" cy="2772000"/>
          </a:xfrm>
        </p:grpSpPr>
        <p:pic>
          <p:nvPicPr>
            <p:cNvPr id="7" name="Imagen 3">
              <a:extLst>
                <a:ext uri="{FF2B5EF4-FFF2-40B4-BE49-F238E27FC236}">
                  <a16:creationId xmlns:a16="http://schemas.microsoft.com/office/drawing/2014/main" id="{BA821388-0869-CB46-91CF-5F816F89B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096" y="2486961"/>
              <a:ext cx="3194138" cy="277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82FD1ADE-C6F3-CA43-8695-AE39F13D2AD1}"/>
                </a:ext>
              </a:extLst>
            </p:cNvPr>
            <p:cNvSpPr/>
            <p:nvPr/>
          </p:nvSpPr>
          <p:spPr>
            <a:xfrm>
              <a:off x="4124848" y="2486961"/>
              <a:ext cx="4509203" cy="2772000"/>
            </a:xfrm>
            <a:prstGeom prst="roundRect">
              <a:avLst>
                <a:gd name="adj" fmla="val 21647"/>
              </a:avLst>
            </a:prstGeom>
            <a:solidFill>
              <a:srgbClr val="8C0A32"/>
            </a:solidFill>
            <a:ln w="57150">
              <a:solidFill>
                <a:srgbClr val="8C0A3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en-US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FIBA </a:t>
              </a:r>
              <a:r>
                <a:rPr lang="sr-Latn-CS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Takmičenja Nivo</a:t>
              </a:r>
              <a:r>
                <a:rPr lang="en-US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1</a:t>
              </a:r>
              <a:endPara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r>
                <a:rPr lang="en-US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sr-Latn-CS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at za šut</a:t>
              </a:r>
              <a:br>
                <a:rPr lang="en-US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sr-Latn-CS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sa dvostranim </a:t>
              </a:r>
              <a:r>
                <a:rPr lang="en-US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displ</a:t>
              </a:r>
              <a:r>
                <a:rPr lang="sr-Latn-CS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ejima</a:t>
              </a:r>
              <a:br>
                <a:rPr lang="en-US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sr-Latn-CS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koji treba da budu vidljivi svim učesnicima utakmice</a:t>
              </a:r>
              <a:endPara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44C47A2-5B15-4E2D-9DA5-F41EBD7EF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D4566F-B118-40EE-A241-4E5AB23F5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5" y="5353236"/>
            <a:ext cx="10294069" cy="1233996"/>
          </a:xfrm>
        </p:spPr>
        <p:txBody>
          <a:bodyPr>
            <a:noAutofit/>
          </a:bodyPr>
          <a:lstStyle/>
          <a:p>
            <a:pPr algn="l" fontAlgn="auto">
              <a:lnSpc>
                <a:spcPct val="80000"/>
              </a:lnSpc>
              <a:buFont typeface="Arial"/>
              <a:buNone/>
              <a:defRPr/>
            </a:pPr>
            <a:r>
              <a:rPr lang="sr-Cyrl-R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КОШАРКАШКИ САВЕЗ СРБИЈЕ</a:t>
            </a:r>
          </a:p>
          <a:p>
            <a:pPr algn="l" fontAlgn="auto">
              <a:lnSpc>
                <a:spcPct val="80000"/>
              </a:lnSpc>
              <a:buFont typeface="Arial"/>
              <a:buNone/>
              <a:defRPr/>
            </a:pPr>
            <a:r>
              <a:rPr lang="sr-Cyrl-R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Београд</a:t>
            </a:r>
          </a:p>
          <a:p>
            <a:pPr algn="l" fontAlgn="auto">
              <a:lnSpc>
                <a:spcPct val="80000"/>
              </a:lnSpc>
              <a:buFont typeface="Arial"/>
              <a:buNone/>
              <a:defRPr/>
            </a:pPr>
            <a:r>
              <a:rPr lang="sr-Cyrl-R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Сазонова 83</a:t>
            </a:r>
          </a:p>
          <a:p>
            <a:pPr algn="l" fontAlgn="auto">
              <a:lnSpc>
                <a:spcPct val="80000"/>
              </a:lnSpc>
              <a:buFont typeface="Arial"/>
              <a:buNone/>
              <a:defRPr/>
            </a:pPr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www.kss.rs</a:t>
            </a:r>
            <a:endParaRPr lang="sr-Cyrl-R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auto">
              <a:lnSpc>
                <a:spcPct val="80000"/>
              </a:lnSpc>
              <a:buFont typeface="Arial"/>
              <a:buNone/>
              <a:defRPr/>
            </a:pPr>
            <a:r>
              <a:rPr lang="sr-Cyrl-R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Комисија за такмичење</a:t>
            </a:r>
          </a:p>
          <a:p>
            <a:pPr algn="l" fontAlgn="auto">
              <a:lnSpc>
                <a:spcPct val="80000"/>
              </a:lnSpc>
              <a:buFont typeface="Arial"/>
              <a:buNone/>
              <a:defRPr/>
            </a:pPr>
            <a:r>
              <a:rPr lang="sr-Cyrl-R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Судијска комисија  КТ КСС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05EA6-0DB8-4FB7-B884-2C9CBD280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F74F39-21AC-4587-8259-091ACC5D541D}"/>
              </a:ext>
            </a:extLst>
          </p:cNvPr>
          <p:cNvSpPr/>
          <p:nvPr/>
        </p:nvSpPr>
        <p:spPr>
          <a:xfrm>
            <a:off x="9525000" y="-1"/>
            <a:ext cx="2667000" cy="6858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02B670-8F0F-4DE1-B4BD-C6D40A717FB2}"/>
              </a:ext>
            </a:extLst>
          </p:cNvPr>
          <p:cNvSpPr/>
          <p:nvPr/>
        </p:nvSpPr>
        <p:spPr>
          <a:xfrm>
            <a:off x="0" y="0"/>
            <a:ext cx="2667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18C89-6360-449E-91FF-8930F62A31B8}"/>
              </a:ext>
            </a:extLst>
          </p:cNvPr>
          <p:cNvSpPr txBox="1"/>
          <p:nvPr/>
        </p:nvSpPr>
        <p:spPr>
          <a:xfrm>
            <a:off x="133165" y="5467350"/>
            <a:ext cx="3067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КОШАРКАШКИ САВЕЗ СРБИЈЕ</a:t>
            </a:r>
          </a:p>
          <a:p>
            <a:pPr marL="0" marR="0" lvl="0" indent="0" algn="l" defTabSz="457200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Београд</a:t>
            </a:r>
          </a:p>
          <a:p>
            <a:pPr marL="0" marR="0" lvl="0" indent="0" algn="l" defTabSz="457200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Сазонова 83</a:t>
            </a:r>
          </a:p>
          <a:p>
            <a:pPr marL="0" marR="0" lvl="0" indent="0" algn="l" defTabSz="457200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www.kss.rs</a:t>
            </a:r>
            <a:endParaRPr kumimoji="0" lang="sr-Cyrl-R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Комисија за такмичење</a:t>
            </a:r>
          </a:p>
          <a:p>
            <a:pPr marL="0" marR="0" lvl="0" indent="0" algn="l" defTabSz="457200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Судијска комисија  КТ КСС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2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10244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Avgust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6F423FB-165A-E349-8D45-BA7407404C3B}"/>
              </a:ext>
            </a:extLst>
          </p:cNvPr>
          <p:cNvSpPr txBox="1">
            <a:spLocks/>
          </p:cNvSpPr>
          <p:nvPr/>
        </p:nvSpPr>
        <p:spPr>
          <a:xfrm>
            <a:off x="386946" y="283682"/>
            <a:ext cx="8229600" cy="637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GB" sz="2800" dirty="0">
              <a:solidFill>
                <a:schemeClr val="tx1"/>
              </a:solidFill>
              <a:latin typeface="Fiba" panose="02010500040101020104" pitchFamily="2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6F423FB-165A-E349-8D45-BA7407404C3B}"/>
              </a:ext>
            </a:extLst>
          </p:cNvPr>
          <p:cNvSpPr txBox="1">
            <a:spLocks/>
          </p:cNvSpPr>
          <p:nvPr/>
        </p:nvSpPr>
        <p:spPr>
          <a:xfrm>
            <a:off x="270404" y="1189117"/>
            <a:ext cx="8229600" cy="637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Fiba" panose="02010500040101020104" pitchFamily="2" charset="0"/>
              </a:rPr>
              <a:t>NOTE</a:t>
            </a:r>
            <a:endParaRPr lang="en-GB" sz="2800" dirty="0">
              <a:solidFill>
                <a:schemeClr val="tx1"/>
              </a:solidFill>
              <a:latin typeface="Fiba" panose="02010500040101020104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208840"/>
            <a:ext cx="8536799" cy="637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en-GB" sz="2400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Inde</a:t>
            </a:r>
            <a:r>
              <a:rPr lang="sr-Latn-CS" sz="2400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ks</a:t>
            </a:r>
            <a:endParaRPr lang="en-GB" sz="2400" b="1" cap="small" dirty="0"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0" y="1948424"/>
            <a:ext cx="12192000" cy="46298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Terminolog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ija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(sl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aj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d 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5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. 4 – Unifor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me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: 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Dodaci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(sl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aj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d 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6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. 17 – 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Ubacivanje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(sl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aj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d 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7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. 17 – </a:t>
            </a:r>
            <a:r>
              <a:rPr lang="sr-Latn-CS" sz="1600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Ubacivanje nakon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UF - DQF - 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Tuče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(sl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aj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d 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8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. 24 – 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Vođenje 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 (sl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aj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d 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9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. 29 – 24 se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kunde 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(sl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ajdovi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10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- 1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5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. 35 – 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Obostrana greška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(sl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aj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d 1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6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. 36 – Tehni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čka greška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 (sl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aj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d 1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7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. 39 – 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Tuča 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(sl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aj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d 1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8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. 46 – 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Glavni sudija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: Du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žnosti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IRS (sl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aj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d 1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9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sr-Latn-CS" sz="1600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. 50 – 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Merilac perioda šuta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: Du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žnosti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(sl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aj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d 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20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Oprema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: S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at za šut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 (sl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aj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d 2</a:t>
            </a:r>
            <a:r>
              <a:rPr kumimoji="0" lang="sr-Latn-CS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1</a:t>
            </a:r>
            <a:r>
              <a:rPr kumimoji="0" lang="en-GB" sz="160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uLnTx/>
                <a:uFillTx/>
                <a:latin typeface="Arial" pitchFamily="34" charset="0"/>
                <a:ea typeface="Univers 57 Condensed" charset="0"/>
                <a:cs typeface="Arial" pitchFamily="34" charset="0"/>
              </a:rPr>
              <a:t>)</a:t>
            </a:r>
            <a:endParaRPr kumimoji="0" lang="en-GB" sz="160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uLnTx/>
              <a:uFillTx/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FEE654-2D0C-42D4-BDBA-BA5AC7AC2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Avgust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208840"/>
            <a:ext cx="8536799" cy="637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sr-Latn-CS" sz="2400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Terminologija</a:t>
            </a:r>
            <a:endParaRPr lang="en-GB" sz="2400" b="1" cap="small" dirty="0"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36769" y="2225118"/>
            <a:ext cx="6918463" cy="3350705"/>
            <a:chOff x="834610" y="1762538"/>
            <a:chExt cx="6918463" cy="3350705"/>
          </a:xfrm>
        </p:grpSpPr>
        <p:sp>
          <p:nvSpPr>
            <p:cNvPr id="6" name="Rectángulo redondeado 7">
              <a:extLst>
                <a:ext uri="{FF2B5EF4-FFF2-40B4-BE49-F238E27FC236}">
                  <a16:creationId xmlns:a16="http://schemas.microsoft.com/office/drawing/2014/main" id="{DDD6E23C-C5EA-6A4F-8927-2CEDFA561D44}"/>
                </a:ext>
              </a:extLst>
            </p:cNvPr>
            <p:cNvSpPr/>
            <p:nvPr/>
          </p:nvSpPr>
          <p:spPr>
            <a:xfrm>
              <a:off x="834611" y="1762539"/>
              <a:ext cx="2465179" cy="1449017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sr-Latn-CS" sz="16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ije više</a:t>
              </a:r>
              <a:r>
                <a:rPr lang="en-US" sz="16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strike="dblStrike" dirty="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PERIOD</a:t>
              </a:r>
              <a:r>
                <a:rPr lang="en-US" sz="1600" dirty="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s-ES" sz="1600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ángulo redondeado 8">
              <a:extLst>
                <a:ext uri="{FF2B5EF4-FFF2-40B4-BE49-F238E27FC236}">
                  <a16:creationId xmlns:a16="http://schemas.microsoft.com/office/drawing/2014/main" id="{A1E662BB-28A0-F646-9220-106334CF0A57}"/>
                </a:ext>
              </a:extLst>
            </p:cNvPr>
            <p:cNvSpPr/>
            <p:nvPr/>
          </p:nvSpPr>
          <p:spPr>
            <a:xfrm>
              <a:off x="5287894" y="1762538"/>
              <a:ext cx="2465179" cy="1449017"/>
            </a:xfrm>
            <a:prstGeom prst="roundRect">
              <a:avLst/>
            </a:prstGeom>
            <a:solidFill>
              <a:srgbClr val="8C0A3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ČETVRTINA</a:t>
              </a:r>
              <a:endParaRPr lang="es-ES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ángulo redondeado 9">
              <a:extLst>
                <a:ext uri="{FF2B5EF4-FFF2-40B4-BE49-F238E27FC236}">
                  <a16:creationId xmlns:a16="http://schemas.microsoft.com/office/drawing/2014/main" id="{9EB81563-7C16-6E4C-9039-CBB8BFD52D08}"/>
                </a:ext>
              </a:extLst>
            </p:cNvPr>
            <p:cNvSpPr/>
            <p:nvPr/>
          </p:nvSpPr>
          <p:spPr>
            <a:xfrm>
              <a:off x="834610" y="3664226"/>
              <a:ext cx="2465179" cy="1449017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sr-Latn-CS" sz="16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ije više </a:t>
              </a:r>
              <a:r>
                <a:rPr lang="en-US" sz="1600" strike="dblStrike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EXTRA TIME</a:t>
              </a:r>
              <a:endParaRPr lang="sr-Latn-CS" sz="1600" strike="dblStrike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r-Latn-CS" sz="16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(PRODUŽETAK)</a:t>
              </a:r>
              <a:r>
                <a:rPr lang="en-US" sz="16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s-ES" sz="1600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ángulo redondeado 10">
              <a:extLst>
                <a:ext uri="{FF2B5EF4-FFF2-40B4-BE49-F238E27FC236}">
                  <a16:creationId xmlns:a16="http://schemas.microsoft.com/office/drawing/2014/main" id="{E0E260EB-B318-8F4B-BF67-0F681EFA262F}"/>
                </a:ext>
              </a:extLst>
            </p:cNvPr>
            <p:cNvSpPr/>
            <p:nvPr/>
          </p:nvSpPr>
          <p:spPr>
            <a:xfrm>
              <a:off x="5274642" y="3664225"/>
              <a:ext cx="2465179" cy="1449017"/>
            </a:xfrm>
            <a:prstGeom prst="roundRect">
              <a:avLst/>
            </a:prstGeom>
            <a:solidFill>
              <a:srgbClr val="8C0A3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OVERTIME</a:t>
              </a:r>
              <a:endParaRPr lang="sr-Latn-CS" sz="160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(PRODUŽETAK)</a:t>
              </a:r>
              <a:endParaRPr lang="es-ES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lecha a la derecha con bandas 13">
              <a:extLst>
                <a:ext uri="{FF2B5EF4-FFF2-40B4-BE49-F238E27FC236}">
                  <a16:creationId xmlns:a16="http://schemas.microsoft.com/office/drawing/2014/main" id="{5DCB188D-FA4A-1247-8246-51A7F36F65A0}"/>
                </a:ext>
              </a:extLst>
            </p:cNvPr>
            <p:cNvSpPr/>
            <p:nvPr/>
          </p:nvSpPr>
          <p:spPr>
            <a:xfrm>
              <a:off x="3717372" y="2188062"/>
              <a:ext cx="1139687" cy="622852"/>
            </a:xfrm>
            <a:prstGeom prst="stripedRightArrow">
              <a:avLst/>
            </a:prstGeom>
            <a:solidFill>
              <a:srgbClr val="8C0A3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lecha a la derecha con bandas 14">
              <a:extLst>
                <a:ext uri="{FF2B5EF4-FFF2-40B4-BE49-F238E27FC236}">
                  <a16:creationId xmlns:a16="http://schemas.microsoft.com/office/drawing/2014/main" id="{EF65D037-C9ED-D243-8C5F-221A9748748B}"/>
                </a:ext>
              </a:extLst>
            </p:cNvPr>
            <p:cNvSpPr/>
            <p:nvPr/>
          </p:nvSpPr>
          <p:spPr>
            <a:xfrm>
              <a:off x="3717372" y="4077307"/>
              <a:ext cx="1159429" cy="622852"/>
            </a:xfrm>
            <a:prstGeom prst="stripedRightArrow">
              <a:avLst/>
            </a:prstGeom>
            <a:solidFill>
              <a:srgbClr val="8C0A3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A2798CF-2B20-47F3-83EE-B23855F7E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Avgust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208840"/>
            <a:ext cx="8536799" cy="637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sr-Latn-CS" sz="2400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lang="en-GB" sz="2400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. 4 – Unifor</a:t>
            </a:r>
            <a:r>
              <a:rPr lang="sr-Latn-CS" sz="2400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me</a:t>
            </a:r>
            <a:r>
              <a:rPr lang="en-GB" sz="2400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: </a:t>
            </a:r>
            <a:r>
              <a:rPr lang="sr-Latn-CS" sz="2400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Dodaci</a:t>
            </a:r>
            <a:r>
              <a:rPr lang="en-GB" sz="2400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</a:t>
            </a:r>
            <a:endParaRPr lang="en-GB" sz="2400" b="1" cap="small" dirty="0"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1191" y="2187101"/>
            <a:ext cx="11069618" cy="4338886"/>
            <a:chOff x="570156" y="2187101"/>
            <a:chExt cx="11069618" cy="4338886"/>
          </a:xfrm>
        </p:grpSpPr>
        <p:sp>
          <p:nvSpPr>
            <p:cNvPr id="7" name="Rectángulo redondeado 9">
              <a:extLst>
                <a:ext uri="{FF2B5EF4-FFF2-40B4-BE49-F238E27FC236}">
                  <a16:creationId xmlns:a16="http://schemas.microsoft.com/office/drawing/2014/main" id="{9532A310-98E7-B64B-9F38-2B86B5BE70C5}"/>
                </a:ext>
              </a:extLst>
            </p:cNvPr>
            <p:cNvSpPr/>
            <p:nvPr/>
          </p:nvSpPr>
          <p:spPr>
            <a:xfrm>
              <a:off x="570156" y="2187101"/>
              <a:ext cx="3367144" cy="3292828"/>
            </a:xfrm>
            <a:prstGeom prst="roundRect">
              <a:avLst/>
            </a:prstGeom>
            <a:solidFill>
              <a:srgbClr val="8C0A3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Bilo koji dodaci </a:t>
              </a:r>
            </a:p>
            <a:p>
              <a:pPr algn="ctr"/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KOJE KORISTE ekipe</a:t>
              </a: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moraju da budu U JEDNOJ</a:t>
              </a: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ISTOJ POSTOJANOJ</a:t>
              </a: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boji</a:t>
              </a:r>
              <a:endPara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BILO KOJOJ</a:t>
              </a: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) </a:t>
              </a:r>
              <a:endPara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ángulo redondeado 9">
              <a:extLst>
                <a:ext uri="{FF2B5EF4-FFF2-40B4-BE49-F238E27FC236}">
                  <a16:creationId xmlns:a16="http://schemas.microsoft.com/office/drawing/2014/main" id="{67A469C7-0E0D-9F43-9B3F-9D49114FC3B5}"/>
                </a:ext>
              </a:extLst>
            </p:cNvPr>
            <p:cNvSpPr/>
            <p:nvPr/>
          </p:nvSpPr>
          <p:spPr>
            <a:xfrm>
              <a:off x="4690335" y="2187101"/>
              <a:ext cx="6927924" cy="3292828"/>
            </a:xfrm>
            <a:prstGeom prst="roundRect">
              <a:avLst/>
            </a:prstGeom>
            <a:solidFill>
              <a:srgbClr val="8C0A3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DODACI SU</a:t>
              </a: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Navlake na rukama i nogama</a:t>
              </a:r>
              <a:endPara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OPREMA NA GLAVI</a:t>
              </a:r>
              <a:endPara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TRAKE ZA GLAVU I ZNOJNICE OKO RUČNOG ZGLOBA</a:t>
              </a:r>
              <a:endPara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ERAPIJSKE TRAKE</a:t>
              </a:r>
              <a:endPara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MAJICA ispod </a:t>
              </a: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uniform</a:t>
              </a: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 nije dozvoljena</a:t>
              </a:r>
              <a:endPara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kstiruutu 1">
              <a:extLst>
                <a:ext uri="{FF2B5EF4-FFF2-40B4-BE49-F238E27FC236}">
                  <a16:creationId xmlns:a16="http://schemas.microsoft.com/office/drawing/2014/main" id="{629716E4-32A6-314B-BDEA-752379B11F52}"/>
                </a:ext>
              </a:extLst>
            </p:cNvPr>
            <p:cNvSpPr txBox="1"/>
            <p:nvPr/>
          </p:nvSpPr>
          <p:spPr>
            <a:xfrm>
              <a:off x="623944" y="6002767"/>
              <a:ext cx="11015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4.4.2</a:t>
              </a:r>
              <a:r>
                <a:rPr lang="fi-FI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 ”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Svi igraci u ekipi moraju imati sve svoje elasticne navlake na rukama i nogama,</a:t>
              </a:r>
              <a:r>
                <a:rPr lang="sr-Latn-C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opremu na glavi, znojnice oko rucnog zgloba, trake za glavu i terapijske trake u istoj 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postojanoj boji.</a:t>
              </a:r>
              <a:r>
                <a:rPr lang="fi-FI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”</a:t>
              </a:r>
              <a:r>
                <a:rPr lang="sr-Latn-C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i-FI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432E650-FD4F-4C42-B18F-6513B73E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Avgust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208840"/>
            <a:ext cx="8536799" cy="637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sr-Latn-CS" sz="2400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lang="en-GB" sz="2400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. 17 – </a:t>
            </a:r>
            <a:r>
              <a:rPr lang="sr-Latn-CS" sz="2400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Ubacivanje</a:t>
            </a:r>
            <a:r>
              <a:rPr lang="en-GB" sz="2400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</a:t>
            </a:r>
            <a:endParaRPr lang="en-GB" sz="2400" b="1" cap="small" dirty="0"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5834" y="1890150"/>
            <a:ext cx="8240333" cy="4702571"/>
            <a:chOff x="479319" y="1631967"/>
            <a:chExt cx="8240333" cy="4702571"/>
          </a:xfrm>
        </p:grpSpPr>
        <p:sp>
          <p:nvSpPr>
            <p:cNvPr id="7" name="Rectángulo redondeado 9">
              <a:extLst>
                <a:ext uri="{FF2B5EF4-FFF2-40B4-BE49-F238E27FC236}">
                  <a16:creationId xmlns:a16="http://schemas.microsoft.com/office/drawing/2014/main" id="{5B0F3AD2-D60D-9C45-A5CE-CF890219717B}"/>
                </a:ext>
              </a:extLst>
            </p:cNvPr>
            <p:cNvSpPr/>
            <p:nvPr/>
          </p:nvSpPr>
          <p:spPr>
            <a:xfrm>
              <a:off x="479319" y="1656523"/>
              <a:ext cx="4821551" cy="2504660"/>
            </a:xfrm>
            <a:prstGeom prst="roundRect">
              <a:avLst/>
            </a:prstGeom>
            <a:noFill/>
            <a:ln w="57150">
              <a:solidFill>
                <a:srgbClr val="8C0A3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514350" indent="-514350">
                <a:lnSpc>
                  <a:spcPct val="150000"/>
                </a:lnSpc>
                <a:buFont typeface="+mj-lt"/>
                <a:buAutoNum type="arabicPeriod"/>
              </a:pPr>
              <a:r>
                <a:rPr lang="sr-Latn-CS" sz="16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Poslednja</a:t>
              </a:r>
              <a:r>
                <a:rPr lang="en-GB" sz="16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 2 minut</a:t>
              </a:r>
              <a:r>
                <a:rPr lang="sr-Latn-CS" sz="16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GB" sz="16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r-Latn-CS" sz="16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četvrte četvrtine ili produžetka</a:t>
              </a:r>
              <a:endParaRPr lang="en-GB" sz="1600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lnSpc>
                  <a:spcPct val="150000"/>
                </a:lnSpc>
                <a:buFont typeface="+mj-lt"/>
                <a:buAutoNum type="arabicPeriod"/>
              </a:pPr>
              <a:r>
                <a:rPr lang="sr-Latn-CS" sz="1600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Igral odbrane ne sme da se kreće iznad (preko) granične linije</a:t>
              </a:r>
              <a:endParaRPr lang="en-GB" sz="1600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ángulo redondeado 10">
              <a:extLst>
                <a:ext uri="{FF2B5EF4-FFF2-40B4-BE49-F238E27FC236}">
                  <a16:creationId xmlns:a16="http://schemas.microsoft.com/office/drawing/2014/main" id="{A0A84370-2685-E343-904E-89CD01A828B9}"/>
                </a:ext>
              </a:extLst>
            </p:cNvPr>
            <p:cNvSpPr/>
            <p:nvPr/>
          </p:nvSpPr>
          <p:spPr>
            <a:xfrm>
              <a:off x="479320" y="4570363"/>
              <a:ext cx="4821550" cy="1764175"/>
            </a:xfrm>
            <a:prstGeom prst="roundRect">
              <a:avLst/>
            </a:prstGeom>
            <a:solidFill>
              <a:srgbClr val="8C0A32"/>
            </a:solidFill>
            <a:ln>
              <a:solidFill>
                <a:srgbClr val="8C0A3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SUDIJA</a:t>
              </a:r>
              <a:endParaRPr lang="en-GB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KORISTI PREVENTIVNI ZNAK OPOMENE</a:t>
              </a:r>
              <a:endParaRPr lang="en-GB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AKO POSTOJI PREKRŠAJ</a:t>
              </a:r>
              <a:r>
                <a:rPr lang="en-GB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, TF </a:t>
              </a:r>
              <a:r>
                <a:rPr lang="sr-Latn-CS" sz="16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IGRAČU ODBRANE</a:t>
              </a:r>
              <a:endParaRPr lang="en-GB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Imagen 7">
              <a:extLst>
                <a:ext uri="{FF2B5EF4-FFF2-40B4-BE49-F238E27FC236}">
                  <a16:creationId xmlns:a16="http://schemas.microsoft.com/office/drawing/2014/main" id="{B9C0BB36-0AA9-1E4D-BCB3-C9F4193F3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8153" y="4476047"/>
              <a:ext cx="1348508" cy="18584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Imagen 1">
              <a:extLst>
                <a:ext uri="{FF2B5EF4-FFF2-40B4-BE49-F238E27FC236}">
                  <a16:creationId xmlns:a16="http://schemas.microsoft.com/office/drawing/2014/main" id="{9E03E174-E2CD-FC45-8B2F-1B7CE370D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8153" y="1631967"/>
              <a:ext cx="2991499" cy="24854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Imagen 6">
              <a:extLst>
                <a:ext uri="{FF2B5EF4-FFF2-40B4-BE49-F238E27FC236}">
                  <a16:creationId xmlns:a16="http://schemas.microsoft.com/office/drawing/2014/main" id="{F19DEFE9-A613-D649-84EB-60959CE8F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7534" y="4493094"/>
              <a:ext cx="1289011" cy="1841444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/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AFB03C0-A123-4D51-867E-3CA41A743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Avgust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208840"/>
            <a:ext cx="8536799" cy="63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sr-Latn-C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lang="en-GB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. 17 – </a:t>
            </a:r>
            <a:r>
              <a:rPr lang="sr-Latn-C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Ubacivanje nakon</a:t>
            </a:r>
            <a:r>
              <a:rPr lang="en-GB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UF - DQF - </a:t>
            </a:r>
            <a:r>
              <a:rPr lang="sr-Latn-C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Tuče</a:t>
            </a:r>
            <a:r>
              <a:rPr lang="en-GB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</a:t>
            </a:r>
            <a:endParaRPr lang="en-GB" b="1" cap="small" dirty="0"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58429" y="2200981"/>
            <a:ext cx="10075143" cy="3603251"/>
            <a:chOff x="1011219" y="2200981"/>
            <a:chExt cx="10075143" cy="3603251"/>
          </a:xfrm>
        </p:grpSpPr>
        <p:sp>
          <p:nvSpPr>
            <p:cNvPr id="8" name="Rectángulo redondeado 9">
              <a:extLst>
                <a:ext uri="{FF2B5EF4-FFF2-40B4-BE49-F238E27FC236}">
                  <a16:creationId xmlns:a16="http://schemas.microsoft.com/office/drawing/2014/main" id="{4FBA34E5-1D09-084C-8A07-1B38D236517B}"/>
                </a:ext>
              </a:extLst>
            </p:cNvPr>
            <p:cNvSpPr/>
            <p:nvPr/>
          </p:nvSpPr>
          <p:spPr>
            <a:xfrm>
              <a:off x="1011219" y="2200981"/>
              <a:ext cx="5249732" cy="3603251"/>
            </a:xfrm>
            <a:prstGeom prst="roundRect">
              <a:avLst>
                <a:gd name="adj" fmla="val 11607"/>
              </a:avLst>
            </a:prstGeom>
            <a:solidFill>
              <a:srgbClr val="8C0A32"/>
            </a:solidFill>
            <a:ln w="57150">
              <a:solidFill>
                <a:srgbClr val="8C0A3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 algn="just"/>
              <a:r>
                <a:rPr lang="sr-Latn-CS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Sva ubacivanja kao deo kazne za </a:t>
              </a:r>
              <a:r>
                <a:rPr lang="en-GB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UF </a:t>
              </a:r>
              <a:r>
                <a:rPr lang="en-GB" sz="20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GB" sz="2000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Dqf</a:t>
              </a:r>
              <a:r>
                <a:rPr lang="en-GB" sz="20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sr-Latn-CS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Tuču</a:t>
              </a:r>
              <a:r>
                <a:rPr lang="en-GB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r>
                <a:rPr lang="sr-Latn-CS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sprovode se na liniji ubacivanja u prednjem polju ekipe </a:t>
              </a:r>
              <a:endPara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just"/>
              <a:endPara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just"/>
              <a:r>
                <a:rPr lang="sr-Latn-CS" sz="2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 svim slučajevima ekipa ima 14 sekundi na satu za šut</a:t>
              </a:r>
            </a:p>
          </p:txBody>
        </p:sp>
        <p:pic>
          <p:nvPicPr>
            <p:cNvPr id="13" name="Imagen 3">
              <a:extLst>
                <a:ext uri="{FF2B5EF4-FFF2-40B4-BE49-F238E27FC236}">
                  <a16:creationId xmlns:a16="http://schemas.microsoft.com/office/drawing/2014/main" id="{D8CD527D-4947-004C-9382-51EC8861A353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875" y="2778004"/>
              <a:ext cx="4430487" cy="3026228"/>
            </a:xfrm>
            <a:prstGeom prst="rect">
              <a:avLst/>
            </a:prstGeom>
            <a:noFill/>
          </p:spPr>
        </p:pic>
        <p:sp>
          <p:nvSpPr>
            <p:cNvPr id="14" name="AutoShape 85">
              <a:extLst>
                <a:ext uri="{FF2B5EF4-FFF2-40B4-BE49-F238E27FC236}">
                  <a16:creationId xmlns:a16="http://schemas.microsoft.com/office/drawing/2014/main" id="{2F3A5F3E-AF63-2047-83D3-BA53DC34C4B1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655875" y="2200981"/>
              <a:ext cx="985174" cy="805057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>
              <a:solidFill>
                <a:srgbClr val="A5A5A5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sz="4000">
                  <a:solidFill>
                    <a:srgbClr val="FF0000"/>
                  </a:solidFill>
                  <a:effectLst/>
                  <a:latin typeface="Fiba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s-ES" sz="1600">
                <a:solidFill>
                  <a:srgbClr val="000000"/>
                </a:solidFill>
                <a:effectLst/>
                <a:latin typeface="Univers LT Std 57 Cn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735158" y="2703510"/>
              <a:ext cx="671273" cy="605056"/>
              <a:chOff x="7735158" y="2703510"/>
              <a:chExt cx="671273" cy="605056"/>
            </a:xfrm>
          </p:grpSpPr>
          <p:cxnSp>
            <p:nvCxnSpPr>
              <p:cNvPr id="18" name="Conector recto 5">
                <a:extLst>
                  <a:ext uri="{FF2B5EF4-FFF2-40B4-BE49-F238E27FC236}">
                    <a16:creationId xmlns:a16="http://schemas.microsoft.com/office/drawing/2014/main" id="{71C74928-289F-D64B-9108-4C8A906625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8235" y="3012141"/>
                <a:ext cx="0" cy="1290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Marco 7">
                <a:extLst>
                  <a:ext uri="{FF2B5EF4-FFF2-40B4-BE49-F238E27FC236}">
                    <a16:creationId xmlns:a16="http://schemas.microsoft.com/office/drawing/2014/main" id="{CA8D4EB7-9B4C-1E4F-9876-AB6FA0E6DAAA}"/>
                  </a:ext>
                </a:extLst>
              </p:cNvPr>
              <p:cNvSpPr/>
              <p:nvPr/>
            </p:nvSpPr>
            <p:spPr>
              <a:xfrm>
                <a:off x="7735158" y="2703510"/>
                <a:ext cx="671273" cy="605056"/>
              </a:xfrm>
              <a:prstGeom prst="frame">
                <a:avLst/>
              </a:prstGeom>
              <a:solidFill>
                <a:srgbClr val="8C0A3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21" name="Conector recto 5">
            <a:extLst>
              <a:ext uri="{FF2B5EF4-FFF2-40B4-BE49-F238E27FC236}">
                <a16:creationId xmlns:a16="http://schemas.microsoft.com/office/drawing/2014/main" id="{71C74928-289F-D64B-9108-4C8A90662590}"/>
              </a:ext>
            </a:extLst>
          </p:cNvPr>
          <p:cNvCxnSpPr>
            <a:cxnSpLocks/>
          </p:cNvCxnSpPr>
          <p:nvPr/>
        </p:nvCxnSpPr>
        <p:spPr>
          <a:xfrm>
            <a:off x="5704113" y="2623458"/>
            <a:ext cx="0" cy="870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24282EE-8808-4231-AB73-2FBB271B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Avgust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208840"/>
            <a:ext cx="8536799" cy="63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sr-Latn-C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lang="en-GB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. 24 – </a:t>
            </a:r>
            <a:r>
              <a:rPr lang="sr-Latn-C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Vođenje</a:t>
            </a:r>
            <a:r>
              <a:rPr lang="en-GB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</a:t>
            </a:r>
            <a:endParaRPr lang="en-GB" b="1" cap="small" dirty="0"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40165" y="1659947"/>
            <a:ext cx="9111670" cy="4914126"/>
            <a:chOff x="1796585" y="1670705"/>
            <a:chExt cx="9111670" cy="4914126"/>
          </a:xfrm>
        </p:grpSpPr>
        <p:sp>
          <p:nvSpPr>
            <p:cNvPr id="7" name="Rectángulo redondeado 8">
              <a:extLst>
                <a:ext uri="{FF2B5EF4-FFF2-40B4-BE49-F238E27FC236}">
                  <a16:creationId xmlns:a16="http://schemas.microsoft.com/office/drawing/2014/main" id="{A3625BAF-9BD8-7647-B5BE-7305C278435F}"/>
                </a:ext>
              </a:extLst>
            </p:cNvPr>
            <p:cNvSpPr/>
            <p:nvPr/>
          </p:nvSpPr>
          <p:spPr>
            <a:xfrm>
              <a:off x="1796585" y="1803385"/>
              <a:ext cx="2814187" cy="1862705"/>
            </a:xfrm>
            <a:prstGeom prst="roundRect">
              <a:avLst/>
            </a:prstGeom>
            <a:noFill/>
            <a:ln w="57150">
              <a:solidFill>
                <a:srgbClr val="8C0A3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sr-Latn-CS"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ACANJE LOPTE na </a:t>
              </a:r>
              <a:r>
                <a:rPr lang="en-US"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tablu </a:t>
              </a:r>
              <a:r>
                <a:rPr lang="sr-Latn-CS"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više </a:t>
              </a:r>
            </a:p>
            <a:p>
              <a:pPr algn="ctr"/>
              <a:r>
                <a:rPr lang="sr-Latn-CS"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NIJE VOĐENJE</a:t>
              </a:r>
              <a:endParaRPr lang="en-GB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ángulo redondeado 9">
              <a:extLst>
                <a:ext uri="{FF2B5EF4-FFF2-40B4-BE49-F238E27FC236}">
                  <a16:creationId xmlns:a16="http://schemas.microsoft.com/office/drawing/2014/main" id="{0A0A4FB2-D295-1248-93F2-BEBDFEB610CD}"/>
                </a:ext>
              </a:extLst>
            </p:cNvPr>
            <p:cNvSpPr/>
            <p:nvPr/>
          </p:nvSpPr>
          <p:spPr>
            <a:xfrm>
              <a:off x="1796585" y="5331302"/>
              <a:ext cx="3367086" cy="1253529"/>
            </a:xfrm>
            <a:prstGeom prst="roundRect">
              <a:avLst/>
            </a:prstGeom>
            <a:solidFill>
              <a:srgbClr val="8C0A32"/>
            </a:solidFill>
            <a:ln w="57150">
              <a:solidFill>
                <a:srgbClr val="8C0A3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“</a:t>
              </a: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ZAKUCAVANJE OD TABLE</a:t>
              </a: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” </a:t>
              </a: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JE DOZVOLJENO</a:t>
              </a: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r-Latn-CS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nakon vođenja</a:t>
              </a:r>
              <a:endPara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ángulo redondeado 15">
              <a:extLst>
                <a:ext uri="{FF2B5EF4-FFF2-40B4-BE49-F238E27FC236}">
                  <a16:creationId xmlns:a16="http://schemas.microsoft.com/office/drawing/2014/main" id="{8F447F57-07FA-0641-93A2-4BC3F2B2C0BF}"/>
                </a:ext>
              </a:extLst>
            </p:cNvPr>
            <p:cNvSpPr/>
            <p:nvPr/>
          </p:nvSpPr>
          <p:spPr>
            <a:xfrm>
              <a:off x="7368204" y="1803057"/>
              <a:ext cx="3518535" cy="362704"/>
            </a:xfrm>
            <a:prstGeom prst="roundRect">
              <a:avLst/>
            </a:prstGeom>
            <a:noFill/>
            <a:ln w="57150">
              <a:solidFill>
                <a:srgbClr val="8C0A3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sr-Latn-CS" sz="11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BACANJE LOPTE NA TABLU</a:t>
              </a:r>
              <a:r>
                <a:rPr lang="en-GB" sz="11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GB" sz="1100" b="1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ángulo redondeado 16">
              <a:extLst>
                <a:ext uri="{FF2B5EF4-FFF2-40B4-BE49-F238E27FC236}">
                  <a16:creationId xmlns:a16="http://schemas.microsoft.com/office/drawing/2014/main" id="{72458F17-356D-7C47-9E21-3583E897E3D0}"/>
                </a:ext>
              </a:extLst>
            </p:cNvPr>
            <p:cNvSpPr/>
            <p:nvPr/>
          </p:nvSpPr>
          <p:spPr>
            <a:xfrm>
              <a:off x="7758907" y="2793195"/>
              <a:ext cx="3149348" cy="362704"/>
            </a:xfrm>
            <a:prstGeom prst="roundRect">
              <a:avLst/>
            </a:prstGeom>
            <a:noFill/>
            <a:ln w="57150">
              <a:solidFill>
                <a:srgbClr val="8C0A3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sr-Latn-CS" sz="11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LOPTA DODIRUJE TABLU</a:t>
              </a:r>
              <a:r>
                <a:rPr lang="en-GB" sz="11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GB" sz="1100" b="1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ángulo redondeado 17">
              <a:extLst>
                <a:ext uri="{FF2B5EF4-FFF2-40B4-BE49-F238E27FC236}">
                  <a16:creationId xmlns:a16="http://schemas.microsoft.com/office/drawing/2014/main" id="{86ABB2D1-E28E-B44D-A74C-BDCB59F07F41}"/>
                </a:ext>
              </a:extLst>
            </p:cNvPr>
            <p:cNvSpPr/>
            <p:nvPr/>
          </p:nvSpPr>
          <p:spPr>
            <a:xfrm>
              <a:off x="8376306" y="3783332"/>
              <a:ext cx="2521190" cy="381465"/>
            </a:xfrm>
            <a:prstGeom prst="roundRect">
              <a:avLst/>
            </a:prstGeom>
            <a:noFill/>
            <a:ln w="57150">
              <a:solidFill>
                <a:srgbClr val="8C0A3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sr-Latn-CS" sz="11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IGRAČ hvata LOPTU</a:t>
              </a:r>
              <a:r>
                <a:rPr lang="en-GB" sz="11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en-GB" sz="1100" b="1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ángulo redondeado 18">
              <a:extLst>
                <a:ext uri="{FF2B5EF4-FFF2-40B4-BE49-F238E27FC236}">
                  <a16:creationId xmlns:a16="http://schemas.microsoft.com/office/drawing/2014/main" id="{C6E25561-E704-0442-BB82-7DDC9A852EDE}"/>
                </a:ext>
              </a:extLst>
            </p:cNvPr>
            <p:cNvSpPr/>
            <p:nvPr/>
          </p:nvSpPr>
          <p:spPr>
            <a:xfrm>
              <a:off x="9390887" y="4698254"/>
              <a:ext cx="1506609" cy="581600"/>
            </a:xfrm>
            <a:prstGeom prst="roundRect">
              <a:avLst/>
            </a:prstGeom>
            <a:noFill/>
            <a:ln w="57150">
              <a:solidFill>
                <a:srgbClr val="8C0A3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sr-Latn-CS" sz="11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ZAKUCAVANJE JE DOZVOLJENO</a:t>
              </a:r>
              <a:endParaRPr lang="en-GB" sz="1100" b="1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Imagen 1">
              <a:extLst>
                <a:ext uri="{FF2B5EF4-FFF2-40B4-BE49-F238E27FC236}">
                  <a16:creationId xmlns:a16="http://schemas.microsoft.com/office/drawing/2014/main" id="{C58961FF-353B-DC46-B576-BC75C0132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9456" y="1670705"/>
              <a:ext cx="1950455" cy="16594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Imagen 2">
              <a:extLst>
                <a:ext uri="{FF2B5EF4-FFF2-40B4-BE49-F238E27FC236}">
                  <a16:creationId xmlns:a16="http://schemas.microsoft.com/office/drawing/2014/main" id="{BE10EE98-4B9C-7D47-859C-538FF803E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5398753" y="2702233"/>
              <a:ext cx="1932601" cy="18292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Imagen 3">
              <a:extLst>
                <a:ext uri="{FF2B5EF4-FFF2-40B4-BE49-F238E27FC236}">
                  <a16:creationId xmlns:a16="http://schemas.microsoft.com/office/drawing/2014/main" id="{F90ACD45-2B4D-2043-9C03-91B38B4D33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32"/>
            <a:stretch/>
          </p:blipFill>
          <p:spPr>
            <a:xfrm>
              <a:off x="6204093" y="3703616"/>
              <a:ext cx="1915241" cy="1826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Imagen 5">
              <a:extLst>
                <a:ext uri="{FF2B5EF4-FFF2-40B4-BE49-F238E27FC236}">
                  <a16:creationId xmlns:a16="http://schemas.microsoft.com/office/drawing/2014/main" id="{5952DA3C-E9B5-8648-B787-19A7CE9515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1714" y="4620925"/>
              <a:ext cx="1915241" cy="18199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33473A1-F2BD-4F92-B66E-F07EF3850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D72F59-E5DB-4308-8F17-C84D2A9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917" y="112713"/>
            <a:ext cx="1070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PRAVILA 2018 – PREGLED PROMENA</a:t>
            </a:r>
          </a:p>
          <a:p>
            <a:pPr marL="8697913" algn="just" eaLnBrk="1" hangingPunct="1"/>
            <a:r>
              <a:rPr lang="en-US" altLang="en-US" sz="1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30. Avgust 2018, v3,0</a:t>
            </a:r>
            <a:endParaRPr lang="en-GB" altLang="en-US" sz="1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CAD1-5481-491B-B4C8-8F5DBD04290A}"/>
              </a:ext>
            </a:extLst>
          </p:cNvPr>
          <p:cNvSpPr/>
          <p:nvPr/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7425" indent="-987425" algn="just">
              <a:tabLst>
                <a:tab pos="2041525" algn="ctr"/>
              </a:tabLst>
            </a:pPr>
            <a:endParaRPr lang="en-GB" altLang="es-ES_tradnl" sz="1400" b="1" u="sng">
              <a:solidFill>
                <a:srgbClr val="000000"/>
              </a:solidFill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208840"/>
            <a:ext cx="8536799" cy="63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452438"/>
            <a:r>
              <a:rPr lang="sr-Latn-C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Čl</a:t>
            </a:r>
            <a:r>
              <a:rPr lang="en-GB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. 29 – 24 se</a:t>
            </a:r>
            <a:r>
              <a:rPr lang="sr-Latn-C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kunde</a:t>
            </a:r>
            <a:r>
              <a:rPr lang="en-US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/ 1</a:t>
            </a:r>
            <a:r>
              <a:rPr lang="en-GB" b="1" cap="small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itchFamily="34" charset="0"/>
                <a:ea typeface="Univers 57 Condensed" charset="0"/>
                <a:cs typeface="Arial" pitchFamily="34" charset="0"/>
              </a:rPr>
              <a:t> </a:t>
            </a:r>
            <a:endParaRPr lang="en-GB" b="1" cap="small" dirty="0">
              <a:solidFill>
                <a:srgbClr val="00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itchFamily="34" charset="0"/>
              <a:ea typeface="Univers 57 Condensed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90848" y="1852598"/>
            <a:ext cx="8410305" cy="4642121"/>
            <a:chOff x="1850315" y="1852598"/>
            <a:chExt cx="8410305" cy="4642121"/>
          </a:xfrm>
        </p:grpSpPr>
        <p:sp>
          <p:nvSpPr>
            <p:cNvPr id="7" name="Rectángulo redondeado 9">
              <a:extLst>
                <a:ext uri="{FF2B5EF4-FFF2-40B4-BE49-F238E27FC236}">
                  <a16:creationId xmlns:a16="http://schemas.microsoft.com/office/drawing/2014/main" id="{562173E0-A75B-4440-A5E7-B2B2EDE5251E}"/>
                </a:ext>
              </a:extLst>
            </p:cNvPr>
            <p:cNvSpPr/>
            <p:nvPr/>
          </p:nvSpPr>
          <p:spPr>
            <a:xfrm>
              <a:off x="1871831" y="1852598"/>
              <a:ext cx="7067623" cy="999505"/>
            </a:xfrm>
            <a:prstGeom prst="roundRect">
              <a:avLst/>
            </a:prstGeom>
            <a:ln w="57150">
              <a:solidFill>
                <a:srgbClr val="8C0A3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KAD GOD SE DOSUDI GRE</a:t>
              </a:r>
              <a:r>
                <a:rPr lang="sr-Latn-CS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Š</a:t>
              </a:r>
              <a:r>
                <a:rPr lang="en-GB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KA ILI </a:t>
              </a:r>
              <a:r>
                <a:rPr lang="sr-Latn-CS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PREKRŠAJ</a:t>
              </a:r>
              <a:r>
                <a:rPr lang="en-GB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GB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r-Latn-CS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PROTIV EKIPE KOJA IMA KONTROLU LOPTE</a:t>
              </a:r>
              <a:endParaRPr lang="en-GB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ángulo redondeado 10">
              <a:extLst>
                <a:ext uri="{FF2B5EF4-FFF2-40B4-BE49-F238E27FC236}">
                  <a16:creationId xmlns:a16="http://schemas.microsoft.com/office/drawing/2014/main" id="{338643DD-1AC9-5C4B-937D-471A8EA26BBC}"/>
                </a:ext>
              </a:extLst>
            </p:cNvPr>
            <p:cNvSpPr/>
            <p:nvPr/>
          </p:nvSpPr>
          <p:spPr>
            <a:xfrm>
              <a:off x="1871831" y="3551712"/>
              <a:ext cx="2536230" cy="803869"/>
            </a:xfrm>
            <a:prstGeom prst="roundRect">
              <a:avLst/>
            </a:prstGeom>
            <a:noFill/>
            <a:ln w="57150">
              <a:solidFill>
                <a:srgbClr val="8C0A3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>
                <a:buFont typeface="+mj-lt"/>
                <a:buAutoNum type="arabicPeriod"/>
              </a:pPr>
              <a:r>
                <a:rPr lang="en-GB" sz="14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sr-Latn-CS" sz="14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GB" sz="14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T </a:t>
              </a:r>
              <a:r>
                <a:rPr lang="sr-Latn-CS" sz="14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ZA ŠUT</a:t>
              </a:r>
              <a:r>
                <a:rPr lang="en-GB" sz="14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GB" sz="1400" b="1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GB" sz="14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sr-Latn-CS" sz="14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SE VRAĆA</a:t>
              </a:r>
              <a:endParaRPr lang="en-GB" sz="1400" b="1" dirty="0">
                <a:solidFill>
                  <a:srgbClr val="8C0A3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ángulo redondeado 11">
              <a:extLst>
                <a:ext uri="{FF2B5EF4-FFF2-40B4-BE49-F238E27FC236}">
                  <a16:creationId xmlns:a16="http://schemas.microsoft.com/office/drawing/2014/main" id="{84E7F2E8-D22B-994C-B91C-F167A1D9B10E}"/>
                </a:ext>
              </a:extLst>
            </p:cNvPr>
            <p:cNvSpPr/>
            <p:nvPr/>
          </p:nvSpPr>
          <p:spPr>
            <a:xfrm>
              <a:off x="1850315" y="4679528"/>
              <a:ext cx="2533460" cy="1074230"/>
            </a:xfrm>
            <a:prstGeom prst="roundRect">
              <a:avLst/>
            </a:prstGeom>
            <a:noFill/>
            <a:ln w="57150">
              <a:solidFill>
                <a:srgbClr val="8C0A3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sr-Latn-CS" sz="14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UBACIVANJE ZA PROTIVNIČKU EKIPU </a:t>
              </a:r>
            </a:p>
            <a:p>
              <a:pPr marL="342900" indent="-342900"/>
              <a:r>
                <a:rPr lang="sr-Latn-CS" sz="1400" b="1">
                  <a:solidFill>
                    <a:srgbClr val="8C0A32"/>
                  </a:solidFill>
                  <a:latin typeface="Arial" pitchFamily="34" charset="0"/>
                  <a:cs typeface="Arial" pitchFamily="34" charset="0"/>
                </a:rPr>
                <a:t>	UZ VRAĆEN SAT</a:t>
              </a:r>
            </a:p>
          </p:txBody>
        </p:sp>
        <p:sp>
          <p:nvSpPr>
            <p:cNvPr id="10" name="Rectángulo redondeado 12">
              <a:extLst>
                <a:ext uri="{FF2B5EF4-FFF2-40B4-BE49-F238E27FC236}">
                  <a16:creationId xmlns:a16="http://schemas.microsoft.com/office/drawing/2014/main" id="{0E47DFA3-C0B1-EA4B-B9A9-D14862D82834}"/>
                </a:ext>
              </a:extLst>
            </p:cNvPr>
            <p:cNvSpPr/>
            <p:nvPr/>
          </p:nvSpPr>
          <p:spPr>
            <a:xfrm>
              <a:off x="5547190" y="3557123"/>
              <a:ext cx="3058927" cy="1373862"/>
            </a:xfrm>
            <a:prstGeom prst="roundRect">
              <a:avLst/>
            </a:prstGeom>
            <a:solidFill>
              <a:srgbClr val="8C0A32"/>
            </a:solidFill>
            <a:ln w="57150">
              <a:solidFill>
                <a:srgbClr val="8C0A3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+mj-lt"/>
                <a:buAutoNum type="alphaUcPeriod"/>
              </a:pP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24 S</a:t>
              </a: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EKUNDE</a:t>
              </a:r>
              <a:b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AKO JE UBACIVANJE</a:t>
              </a:r>
            </a:p>
            <a:p>
              <a:pPr marL="342900" indent="-342900"/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	U ZADNJEM POLJU</a:t>
              </a: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ángulo redondeado 13">
              <a:extLst>
                <a:ext uri="{FF2B5EF4-FFF2-40B4-BE49-F238E27FC236}">
                  <a16:creationId xmlns:a16="http://schemas.microsoft.com/office/drawing/2014/main" id="{787AE712-680E-A74B-861C-2BB198382A02}"/>
                </a:ext>
              </a:extLst>
            </p:cNvPr>
            <p:cNvSpPr/>
            <p:nvPr/>
          </p:nvSpPr>
          <p:spPr>
            <a:xfrm>
              <a:off x="5522907" y="5120857"/>
              <a:ext cx="3093968" cy="1373862"/>
            </a:xfrm>
            <a:prstGeom prst="roundRect">
              <a:avLst/>
            </a:prstGeom>
            <a:solidFill>
              <a:srgbClr val="8C0A32"/>
            </a:solidFill>
            <a:ln w="57150">
              <a:solidFill>
                <a:srgbClr val="8C0A3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+mj-lt"/>
                <a:buAutoNum type="alphaUcPeriod" startAt="2"/>
              </a:pP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14 SE</a:t>
              </a: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KUNDI</a:t>
              </a:r>
              <a:b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AKO JE UBACIVANJE</a:t>
              </a: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r-Latn-CS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 PREDNJEM POLJU</a:t>
              </a:r>
              <a:r>
                <a:rPr lang="en-GB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id="{3E1EA86B-63FE-1747-AED2-E771FA9BEE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7555" y="3557122"/>
              <a:ext cx="1433065" cy="137386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b" anchorCtr="0"/>
            <a:lstStyle/>
            <a:p>
              <a:r>
                <a:rPr lang="en-GB" sz="8800" dirty="0">
                  <a:solidFill>
                    <a:srgbClr val="FF0000"/>
                  </a:solidFill>
                  <a:latin typeface="Fiba" pitchFamily="2" charset="0"/>
                </a:rPr>
                <a:t>24 </a:t>
              </a: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id="{DBAE911A-7545-8043-B1B8-45AA12CDC994}"/>
                </a:ext>
              </a:extLst>
            </p:cNvPr>
            <p:cNvSpPr/>
            <p:nvPr/>
          </p:nvSpPr>
          <p:spPr>
            <a:xfrm>
              <a:off x="8840162" y="5110098"/>
              <a:ext cx="1409700" cy="137587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8800" dirty="0">
                  <a:solidFill>
                    <a:srgbClr val="FF0000"/>
                  </a:solidFill>
                  <a:latin typeface="Fiba" pitchFamily="2" charset="0"/>
                </a:rPr>
                <a:t>14</a:t>
              </a:r>
              <a:r>
                <a:rPr lang="en-GB" sz="5400" dirty="0">
                  <a:solidFill>
                    <a:srgbClr val="FF0000"/>
                  </a:solidFill>
                  <a:latin typeface="Fiba" pitchFamily="2" charset="0"/>
                </a:rPr>
                <a:t> </a:t>
              </a:r>
            </a:p>
          </p:txBody>
        </p:sp>
        <p:sp>
          <p:nvSpPr>
            <p:cNvPr id="14" name="Abrir llave 2">
              <a:extLst>
                <a:ext uri="{FF2B5EF4-FFF2-40B4-BE49-F238E27FC236}">
                  <a16:creationId xmlns:a16="http://schemas.microsoft.com/office/drawing/2014/main" id="{5026D689-D781-CE4A-8968-A47AB1497FDF}"/>
                </a:ext>
              </a:extLst>
            </p:cNvPr>
            <p:cNvSpPr/>
            <p:nvPr/>
          </p:nvSpPr>
          <p:spPr>
            <a:xfrm>
              <a:off x="4815190" y="4087932"/>
              <a:ext cx="300586" cy="2257423"/>
            </a:xfrm>
            <a:prstGeom prst="leftBrace">
              <a:avLst>
                <a:gd name="adj1" fmla="val 8333"/>
                <a:gd name="adj2" fmla="val 51558"/>
              </a:avLst>
            </a:prstGeom>
            <a:solidFill>
              <a:schemeClr val="bg2"/>
            </a:solidFill>
            <a:ln w="38100">
              <a:solidFill>
                <a:srgbClr val="8C0A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322D7F1-A5F8-48F0-875E-5D4BFD875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09" y="70971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4" id="{B93762CC-25D5-4A4B-B354-B1692FACB77C}" vid="{4AB0F50D-F4FD-41EF-8E8C-2ED0EB705D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za prezentacije</Template>
  <TotalTime>551</TotalTime>
  <Words>1336</Words>
  <Application>Microsoft Office PowerPoint</Application>
  <PresentationFormat>Widescreen</PresentationFormat>
  <Paragraphs>241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Bold</vt:lpstr>
      <vt:lpstr>Century Gothic</vt:lpstr>
      <vt:lpstr>Fiba</vt:lpstr>
      <vt:lpstr>Tahoma</vt:lpstr>
      <vt:lpstr>Times New Roman</vt:lpstr>
      <vt:lpstr>Univers 57 Condensed</vt:lpstr>
      <vt:lpstr>Univers LT Std 57 Cn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Miodrag Licina</dc:creator>
  <cp:lastModifiedBy>Miodrag Licina</cp:lastModifiedBy>
  <cp:revision>154</cp:revision>
  <dcterms:created xsi:type="dcterms:W3CDTF">2017-09-19T09:48:14Z</dcterms:created>
  <dcterms:modified xsi:type="dcterms:W3CDTF">2018-09-06T21:27:24Z</dcterms:modified>
</cp:coreProperties>
</file>